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7" r:id="rId5"/>
    <p:sldId id="260" r:id="rId6"/>
    <p:sldId id="280" r:id="rId7"/>
    <p:sldId id="278" r:id="rId8"/>
    <p:sldId id="283" r:id="rId9"/>
    <p:sldId id="289" r:id="rId10"/>
    <p:sldId id="261" r:id="rId11"/>
    <p:sldId id="272" r:id="rId12"/>
    <p:sldId id="288" r:id="rId13"/>
    <p:sldId id="286" r:id="rId14"/>
    <p:sldId id="287" r:id="rId15"/>
    <p:sldId id="284" r:id="rId16"/>
    <p:sldId id="290" r:id="rId17"/>
    <p:sldId id="285" r:id="rId18"/>
  </p:sldIdLst>
  <p:sldSz cx="9144000" cy="6858000" type="screen4x3"/>
  <p:notesSz cx="6886575" cy="10017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79" autoAdjust="0"/>
  </p:normalViewPr>
  <p:slideViewPr>
    <p:cSldViewPr>
      <p:cViewPr varScale="1">
        <p:scale>
          <a:sx n="90" d="100"/>
          <a:sy n="90" d="100"/>
        </p:scale>
        <p:origin x="143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Sheet1!$A$1:$A$10</c:f>
              <c:strCache>
                <c:ptCount val="10"/>
                <c:pt idx="0">
                  <c:v>Burial Ground</c:v>
                </c:pt>
                <c:pt idx="1">
                  <c:v>Allotments </c:v>
                </c:pt>
                <c:pt idx="2">
                  <c:v>Grants &amp; Other Activities  </c:v>
                </c:pt>
                <c:pt idx="3">
                  <c:v>Street Lighting </c:v>
                </c:pt>
                <c:pt idx="4">
                  <c:v>Play Area/Public spaces</c:v>
                </c:pt>
                <c:pt idx="5">
                  <c:v>VAT </c:v>
                </c:pt>
                <c:pt idx="6">
                  <c:v>Tithe Barn </c:v>
                </c:pt>
                <c:pt idx="7">
                  <c:v>Administration </c:v>
                </c:pt>
                <c:pt idx="8">
                  <c:v>Neighbourhood Plan </c:v>
                </c:pt>
                <c:pt idx="9">
                  <c:v>Staff Expenditure</c:v>
                </c:pt>
              </c:strCache>
            </c:strRef>
          </c:cat>
          <c:val>
            <c:numRef>
              <c:f>Sheet1!$B$1:$B$10</c:f>
              <c:numCache>
                <c:formatCode>_("£"* #,##0.00_);_("£"* \(#,##0.00\);_("£"* "-"??_);_(@_)</c:formatCode>
                <c:ptCount val="10"/>
                <c:pt idx="0">
                  <c:v>101.41</c:v>
                </c:pt>
                <c:pt idx="1">
                  <c:v>521.53</c:v>
                </c:pt>
                <c:pt idx="2">
                  <c:v>1000</c:v>
                </c:pt>
                <c:pt idx="3">
                  <c:v>3361.54</c:v>
                </c:pt>
                <c:pt idx="4">
                  <c:v>5142.3</c:v>
                </c:pt>
                <c:pt idx="5">
                  <c:v>6586.83</c:v>
                </c:pt>
                <c:pt idx="6">
                  <c:v>10360.379999999999</c:v>
                </c:pt>
                <c:pt idx="7">
                  <c:v>11539.18</c:v>
                </c:pt>
                <c:pt idx="8">
                  <c:v>15629.23</c:v>
                </c:pt>
                <c:pt idx="9">
                  <c:v>17033.400000000001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51-484B-ACD1-2E35F89E2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211776"/>
        <c:axId val="85243392"/>
        <c:axId val="0"/>
      </c:bar3DChart>
      <c:catAx>
        <c:axId val="85211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5243392"/>
        <c:crosses val="autoZero"/>
        <c:auto val="1"/>
        <c:lblAlgn val="ctr"/>
        <c:lblOffset val="100"/>
        <c:noMultiLvlLbl val="0"/>
      </c:catAx>
      <c:valAx>
        <c:axId val="85243392"/>
        <c:scaling>
          <c:orientation val="minMax"/>
        </c:scaling>
        <c:delete val="0"/>
        <c:axPos val="l"/>
        <c:majorGridlines/>
        <c:numFmt formatCode="_(&quot;£&quot;* #,##0.00_);_(&quot;£&quot;* \(#,##0.00\);_(&quot;£&quot;* &quot;-&quot;??_);_(@_)" sourceLinked="1"/>
        <c:majorTickMark val="out"/>
        <c:minorTickMark val="none"/>
        <c:tickLblPos val="nextTo"/>
        <c:crossAx val="852117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4C3758B5-D6CC-4506-BDD6-DD877CFD338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58" y="4758135"/>
            <a:ext cx="5509260" cy="4507706"/>
          </a:xfrm>
          <a:prstGeom prst="rect">
            <a:avLst/>
          </a:prstGeom>
        </p:spPr>
        <p:txBody>
          <a:bodyPr vert="horz" lIns="96588" tIns="48294" rIns="96588" bIns="4829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799" y="9514530"/>
            <a:ext cx="2984183" cy="50085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973BAEC5-F638-41F4-AE2F-FC60E7159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2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BAEC5-F638-41F4-AE2F-FC60E715903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74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7AE6-565D-4CEA-85CD-060E71CE3BAB}" type="datetime1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B681-059D-4E0A-8DDC-53B1C1A6A2EA}" type="datetime1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4631-DC93-4070-893E-81FC7B9CDD3B}" type="datetime1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79A1-65B7-4FBC-868C-B1FE2923B645}" type="datetime1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7FA41-EFC6-47E4-96CE-7175E3756104}" type="datetime1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5F30-495D-420A-A24D-093B2B0464C0}" type="datetime1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9735-D5C7-4E80-AAF7-DF301AC8ABF4}" type="datetime1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CF5A-5179-49C4-9A6F-C32BF97541F6}" type="datetime1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772-A98F-4CEB-B9DB-12A03F5BFB51}" type="datetime1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2E8BD-6571-4B5F-ADC9-18F9483DF7DA}" type="datetime1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754D-97D1-4E7E-8C55-59C9A3B68757}" type="datetime1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AB90-B125-484B-92C8-ADCCBA61A81B}" type="datetime1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Slide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2F702-3473-43BA-A2FE-9E686C1BED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proughtonPC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Sproughton Parish Council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356992"/>
            <a:ext cx="8496944" cy="1080120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Annual Parish Meeting (Year End 31Mar23) </a:t>
            </a:r>
          </a:p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Wednesday 3</a:t>
            </a:r>
            <a:r>
              <a:rPr lang="en-GB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rd</a:t>
            </a:r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 May 2023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1728192" cy="163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04664"/>
            <a:ext cx="2160240" cy="1600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04664"/>
            <a:ext cx="2232248" cy="161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9" y="4365104"/>
            <a:ext cx="1690080" cy="224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9860" y="4365104"/>
            <a:ext cx="1744251" cy="2276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720" y="332656"/>
            <a:ext cx="2362200" cy="166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800" y="4869160"/>
            <a:ext cx="33147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Sproughton Neighbourhood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This project began in Jan’20</a:t>
            </a:r>
          </a:p>
          <a:p>
            <a:r>
              <a:rPr lang="en-GB" dirty="0"/>
              <a:t>Neighbourhood Plan Committee set-up consisting of members of the Parish Council &amp; Sproughton Working Group, chaired by Rhona Jermyn of the SWG</a:t>
            </a:r>
          </a:p>
          <a:p>
            <a:r>
              <a:rPr lang="en-GB" dirty="0"/>
              <a:t>After much hard work the plan is now being reviewed by the planning inspector</a:t>
            </a:r>
          </a:p>
          <a:p>
            <a:r>
              <a:rPr lang="en-GB" dirty="0"/>
              <a:t>Referendum likely early/mid-Summer</a:t>
            </a:r>
          </a:p>
          <a:p>
            <a:r>
              <a:rPr lang="en-GB" dirty="0"/>
              <a:t>The plan carries some weight at the moment but has full weight after it is ‘made’ i.e. people have voted to accept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rgbClr val="0070C0"/>
                </a:solidFill>
              </a:rPr>
              <a:t>Other Initiatives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00600"/>
          </a:xfrm>
        </p:spPr>
        <p:txBody>
          <a:bodyPr>
            <a:normAutofit/>
          </a:bodyPr>
          <a:lstStyle/>
          <a:p>
            <a:r>
              <a:rPr lang="en-GB" b="1" dirty="0" err="1"/>
              <a:t>Speedwatch</a:t>
            </a:r>
            <a:endParaRPr lang="en-GB" b="1" dirty="0"/>
          </a:p>
          <a:p>
            <a:r>
              <a:rPr lang="en-GB" b="1" dirty="0"/>
              <a:t>Children’s Playground</a:t>
            </a:r>
          </a:p>
          <a:p>
            <a:r>
              <a:rPr lang="en-GB" sz="3300" b="1" dirty="0"/>
              <a:t>Other Initiatives</a:t>
            </a:r>
          </a:p>
          <a:p>
            <a:pPr lvl="1"/>
            <a:r>
              <a:rPr lang="en-GB" sz="2900" dirty="0"/>
              <a:t>A Greener Sproughton</a:t>
            </a:r>
          </a:p>
          <a:p>
            <a:pPr lvl="1"/>
            <a:r>
              <a:rPr lang="en-GB" sz="2900" dirty="0"/>
              <a:t>Conservation Area</a:t>
            </a:r>
          </a:p>
          <a:p>
            <a:pPr lvl="1"/>
            <a:r>
              <a:rPr lang="en-GB" sz="2900" dirty="0"/>
              <a:t>Improve Public Rights of Way (</a:t>
            </a:r>
            <a:r>
              <a:rPr lang="en-GB" sz="2900" dirty="0" err="1"/>
              <a:t>PRoW</a:t>
            </a:r>
            <a:r>
              <a:rPr lang="en-GB" sz="2900" dirty="0"/>
              <a:t>)</a:t>
            </a:r>
          </a:p>
          <a:p>
            <a:pPr lvl="1"/>
            <a:r>
              <a:rPr lang="en-GB" sz="2900" dirty="0"/>
              <a:t>More community events under consideration</a:t>
            </a:r>
          </a:p>
          <a:p>
            <a:endParaRPr lang="en-GB" sz="33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15AD8-30DB-9602-CF63-DD843DD01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5A00F-6BC5-69FA-6C54-AEF352B6C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/>
              <a:t>We held many successful events this year.</a:t>
            </a:r>
          </a:p>
          <a:p>
            <a:pPr lvl="1"/>
            <a:r>
              <a:rPr lang="en-GB" dirty="0"/>
              <a:t>Beer Festival</a:t>
            </a:r>
          </a:p>
          <a:p>
            <a:pPr lvl="1"/>
            <a:r>
              <a:rPr lang="en-GB" dirty="0"/>
              <a:t>Race Night</a:t>
            </a:r>
          </a:p>
          <a:p>
            <a:pPr lvl="1"/>
            <a:r>
              <a:rPr lang="en-GB" dirty="0"/>
              <a:t>The Big Lunch Jubilee Celebration</a:t>
            </a:r>
          </a:p>
          <a:p>
            <a:pPr lvl="1"/>
            <a:r>
              <a:rPr lang="en-GB" dirty="0"/>
              <a:t>Afternoon Tea</a:t>
            </a:r>
          </a:p>
          <a:p>
            <a:pPr lvl="1"/>
            <a:r>
              <a:rPr lang="en-GB" dirty="0"/>
              <a:t>The Christmas Weekend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4FD35D-5B39-3D9A-4DA0-B2C543AB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EC2D79-DA7F-5ECC-9A67-21B1D5FA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458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highlight>
                  <a:srgbClr val="FFFF00"/>
                </a:highlight>
              </a:rPr>
              <a:t>Finances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559958"/>
              </p:ext>
            </p:extLst>
          </p:nvPr>
        </p:nvGraphicFramePr>
        <p:xfrm>
          <a:off x="457200" y="1600200"/>
          <a:ext cx="7643192" cy="4265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+mn-lt"/>
                        </a:rPr>
                        <a:t>FINANCE</a:t>
                      </a:r>
                      <a:r>
                        <a:rPr lang="en-GB" b="1" baseline="0" dirty="0">
                          <a:latin typeface="+mn-lt"/>
                        </a:rPr>
                        <a:t> REPORT1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£77,146.00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Precept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£69,266.00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£454,784.00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 Account</a:t>
                      </a:r>
                      <a:endParaRPr lang="en-GB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£138,030.00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  <a:latin typeface="+mn-lt"/>
                        </a:rPr>
                        <a:t>Expenditure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4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Burial Ground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£ 2,411.00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VAT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6,952.00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Allotments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   1,034.00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Tithe Barn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£ 36,345.00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Grants &amp; Other Activities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500.00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Administration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£7,516.00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Street Lighting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2,992.00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GB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Neighbourh’d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Plan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£ 2,436.00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Play Area/Public spaces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£    2,608.00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Staff Expenditure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£ 14,027.00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  <a:latin typeface="+mn-lt"/>
                        </a:rPr>
                        <a:t>  Total Spend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n-lt"/>
                        </a:rPr>
                        <a:t>£76,821.00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38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Finances </a:t>
            </a:r>
            <a:r>
              <a:rPr lang="en-GB" b="1" dirty="0" err="1">
                <a:solidFill>
                  <a:srgbClr val="0070C0"/>
                </a:solidFill>
              </a:rPr>
              <a:t>cont</a:t>
            </a:r>
            <a:r>
              <a:rPr lang="en-GB" b="1" dirty="0">
                <a:solidFill>
                  <a:srgbClr val="0070C0"/>
                </a:solidFill>
              </a:rPr>
              <a:t>…..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14</a:t>
            </a:fld>
            <a:endParaRPr lang="en-GB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202659"/>
              </p:ext>
            </p:extLst>
          </p:nvPr>
        </p:nvGraphicFramePr>
        <p:xfrm>
          <a:off x="1619672" y="1196752"/>
          <a:ext cx="604867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6154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Thank-</a:t>
            </a:r>
            <a:r>
              <a:rPr lang="en-GB" b="1" dirty="0" err="1">
                <a:solidFill>
                  <a:srgbClr val="00B050"/>
                </a:solidFill>
              </a:rPr>
              <a:t>You’s</a:t>
            </a:r>
            <a:r>
              <a:rPr lang="en-GB" b="1" dirty="0">
                <a:solidFill>
                  <a:srgbClr val="00B050"/>
                </a:solidFill>
              </a:rPr>
              <a:t> go 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8794"/>
            <a:ext cx="8229600" cy="5733256"/>
          </a:xfrm>
        </p:spPr>
        <p:txBody>
          <a:bodyPr>
            <a:noAutofit/>
          </a:bodyPr>
          <a:lstStyle/>
          <a:p>
            <a:r>
              <a:rPr lang="en-GB" sz="2300" dirty="0">
                <a:solidFill>
                  <a:srgbClr val="0070C0"/>
                </a:solidFill>
              </a:rPr>
              <a:t>All the parish councillors who volunteer their time and the people who help us out on the various events</a:t>
            </a:r>
          </a:p>
          <a:p>
            <a:r>
              <a:rPr lang="en-GB" sz="2300" dirty="0">
                <a:solidFill>
                  <a:srgbClr val="0070C0"/>
                </a:solidFill>
              </a:rPr>
              <a:t>The Neighbourhood Plan Committee who have put in significant hours to get us to this point ably led by Chair, Rhona Jermyn</a:t>
            </a:r>
          </a:p>
          <a:p>
            <a:r>
              <a:rPr lang="en-GB" sz="2300" dirty="0">
                <a:solidFill>
                  <a:srgbClr val="0070C0"/>
                </a:solidFill>
              </a:rPr>
              <a:t>Our Tithe Barn Wardens – David &amp; Sam</a:t>
            </a:r>
          </a:p>
          <a:p>
            <a:r>
              <a:rPr lang="en-GB" sz="2300" dirty="0">
                <a:solidFill>
                  <a:srgbClr val="0070C0"/>
                </a:solidFill>
              </a:rPr>
              <a:t>Our village caretakers Mike Herbert Ltd – Mike&amp; Shirley</a:t>
            </a:r>
          </a:p>
          <a:p>
            <a:r>
              <a:rPr lang="en-GB" sz="2300" dirty="0">
                <a:solidFill>
                  <a:srgbClr val="0070C0"/>
                </a:solidFill>
              </a:rPr>
              <a:t>The Beer Festival Committee</a:t>
            </a:r>
          </a:p>
          <a:p>
            <a:r>
              <a:rPr lang="en-GB" sz="2300" dirty="0">
                <a:solidFill>
                  <a:srgbClr val="0070C0"/>
                </a:solidFill>
              </a:rPr>
              <a:t>The resurrected Traffic Committee</a:t>
            </a:r>
          </a:p>
          <a:p>
            <a:r>
              <a:rPr lang="en-GB" sz="2300" dirty="0">
                <a:solidFill>
                  <a:srgbClr val="0070C0"/>
                </a:solidFill>
              </a:rPr>
              <a:t>The ‘Dream’ Team who organise the Tea Party &amp; Christmas Weekend</a:t>
            </a:r>
          </a:p>
          <a:p>
            <a:r>
              <a:rPr lang="en-GB" sz="2300" dirty="0">
                <a:solidFill>
                  <a:srgbClr val="0070C0"/>
                </a:solidFill>
              </a:rPr>
              <a:t>And all the organisations in the village who put so much time and effort in to benefit the community:-</a:t>
            </a:r>
          </a:p>
          <a:p>
            <a:pPr lvl="1"/>
            <a:r>
              <a:rPr lang="en-GB" sz="1900" dirty="0">
                <a:solidFill>
                  <a:srgbClr val="0070C0"/>
                </a:solidFill>
              </a:rPr>
              <a:t>Primary School, All Saints Church, Community Shop, Millennium Green,  PFMC, Reading Room, Brownies, Bumble Bees charity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902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0F38-E605-50B2-25E2-837B0160C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Not Forgetting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061A6-F274-0E84-5340-D30EC297C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59"/>
          </a:xfrm>
        </p:spPr>
        <p:txBody>
          <a:bodyPr/>
          <a:lstStyle/>
          <a:p>
            <a:r>
              <a:rPr lang="en-GB" dirty="0">
                <a:solidFill>
                  <a:srgbClr val="00B0F0"/>
                </a:solidFill>
              </a:rPr>
              <a:t>Our brilliant Clerk – huge thanks go to Kirsty for her efforts over the past year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FEB41E-FF6F-547F-320C-2F960FBA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4E2CB-D4B0-99B3-36D6-F6B520D8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30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Questions from parishioners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56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Sproughton Parish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Our Councillors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Helen Davies (Chair), Peter Powell (Vice Chair), Simon Curl, Jennifer King, Sharon Maxwell.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Our Clerk, Kirsty Webber. Kirsty can be contacted at </a:t>
            </a:r>
            <a:r>
              <a:rPr lang="en-GB" dirty="0">
                <a:latin typeface="Comic Sans MS" panose="030F0702030302020204" pitchFamily="66" charset="0"/>
                <a:hlinkClick r:id="rId2"/>
              </a:rPr>
              <a:t>SproughtonPC@gmail.com</a:t>
            </a:r>
            <a:r>
              <a:rPr lang="en-GB" dirty="0">
                <a:latin typeface="Comic Sans MS" panose="030F0702030302020204" pitchFamily="66" charset="0"/>
              </a:rPr>
              <a:t>, 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07538 311567, </a:t>
            </a:r>
          </a:p>
          <a:p>
            <a:pPr lvl="1"/>
            <a:r>
              <a:rPr lang="en-GB" dirty="0">
                <a:latin typeface="Comic Sans MS" panose="030F0702030302020204" pitchFamily="66" charset="0"/>
              </a:rPr>
              <a:t>Tithe Barn, Lower Street, Sproughton IP8 3AA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Our Committees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9" name="Rectangle 8"/>
          <p:cNvSpPr/>
          <p:nvPr/>
        </p:nvSpPr>
        <p:spPr>
          <a:xfrm>
            <a:off x="618144" y="2635094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Sproughton PC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97356" y="1118794"/>
            <a:ext cx="17521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Neighbourhood Plan Committee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31167" y="2627211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Burial Committee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24200" y="4108471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HR Committee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24200" y="2627211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Finance Committee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24200" y="1118794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Planning Committee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43044" y="4108471"/>
            <a:ext cx="17064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Beer Festival Committee</a:t>
            </a:r>
          </a:p>
        </p:txBody>
      </p:sp>
      <p:cxnSp>
        <p:nvCxnSpPr>
          <p:cNvPr id="20" name="Elbow Connector 19"/>
          <p:cNvCxnSpPr>
            <a:stCxn id="9" idx="3"/>
            <a:endCxn id="14" idx="1"/>
          </p:cNvCxnSpPr>
          <p:nvPr/>
        </p:nvCxnSpPr>
        <p:spPr>
          <a:xfrm flipV="1">
            <a:off x="2324632" y="1575994"/>
            <a:ext cx="799568" cy="15163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3"/>
            <a:endCxn id="12" idx="1"/>
          </p:cNvCxnSpPr>
          <p:nvPr/>
        </p:nvCxnSpPr>
        <p:spPr>
          <a:xfrm>
            <a:off x="2324632" y="3092294"/>
            <a:ext cx="799568" cy="147337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9" idx="3"/>
            <a:endCxn id="13" idx="1"/>
          </p:cNvCxnSpPr>
          <p:nvPr/>
        </p:nvCxnSpPr>
        <p:spPr>
          <a:xfrm flipV="1">
            <a:off x="2324632" y="3084411"/>
            <a:ext cx="799568" cy="7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endCxn id="10" idx="1"/>
          </p:cNvCxnSpPr>
          <p:nvPr/>
        </p:nvCxnSpPr>
        <p:spPr>
          <a:xfrm>
            <a:off x="4830688" y="1575994"/>
            <a:ext cx="966668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9" idx="3"/>
            <a:endCxn id="11" idx="2"/>
          </p:cNvCxnSpPr>
          <p:nvPr/>
        </p:nvCxnSpPr>
        <p:spPr>
          <a:xfrm>
            <a:off x="2324632" y="3092294"/>
            <a:ext cx="4359779" cy="449317"/>
          </a:xfrm>
          <a:prstGeom prst="bentConnector4">
            <a:avLst>
              <a:gd name="adj1" fmla="val 9478"/>
              <a:gd name="adj2" fmla="val 15087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3"/>
            <a:endCxn id="15" idx="2"/>
          </p:cNvCxnSpPr>
          <p:nvPr/>
        </p:nvCxnSpPr>
        <p:spPr>
          <a:xfrm>
            <a:off x="2324632" y="3092294"/>
            <a:ext cx="4371656" cy="1930577"/>
          </a:xfrm>
          <a:prstGeom prst="bentConnector4">
            <a:avLst>
              <a:gd name="adj1" fmla="val 9227"/>
              <a:gd name="adj2" fmla="val 11184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14F150D2-105F-BD9A-07B3-C6C4572A169D}"/>
              </a:ext>
            </a:extLst>
          </p:cNvPr>
          <p:cNvSpPr/>
          <p:nvPr/>
        </p:nvSpPr>
        <p:spPr>
          <a:xfrm>
            <a:off x="3142726" y="5487954"/>
            <a:ext cx="168796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Traffic Committee</a:t>
            </a:r>
          </a:p>
        </p:txBody>
      </p:sp>
      <p:cxnSp>
        <p:nvCxnSpPr>
          <p:cNvPr id="8" name="Elbow Connector 21">
            <a:extLst>
              <a:ext uri="{FF2B5EF4-FFF2-40B4-BE49-F238E27FC236}">
                <a16:creationId xmlns:a16="http://schemas.microsoft.com/office/drawing/2014/main" id="{CC68D151-4F93-0155-D3A3-976E2C9CD628}"/>
              </a:ext>
            </a:extLst>
          </p:cNvPr>
          <p:cNvCxnSpPr>
            <a:cxnSpLocks/>
            <a:stCxn id="9" idx="3"/>
            <a:endCxn id="7" idx="1"/>
          </p:cNvCxnSpPr>
          <p:nvPr/>
        </p:nvCxnSpPr>
        <p:spPr>
          <a:xfrm>
            <a:off x="2324632" y="3092294"/>
            <a:ext cx="818094" cy="28528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The Past Year – Committees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80323" y="1075102"/>
            <a:ext cx="8229600" cy="528124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Sproughton Parish Council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Met every month including the normal holiday month of August due to the volume of work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Planning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Met fortnightly, each month to consider 26 planning applications. There were additional meetings  (e.g. with residents, developers, Babergh) to consider the Pigeon &amp; Taylor Wimpey sites.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Finance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Met twice to consider financial matters - budgets, precept &amp; annual audit.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HR Committee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Have met once this year.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Burial Committee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Has not met this year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Neighbourhood Planning Committee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Formed early 2020. Has met as required to work on the Neighbourhood Plan. There have been a large number of ancillary meetings to discuss specific issues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Beer Festival Committee</a:t>
            </a:r>
            <a:r>
              <a:rPr lang="en-GB" sz="1900" b="1" dirty="0">
                <a:latin typeface="Comic Sans MS" panose="030F0702030302020204" pitchFamily="66" charset="0"/>
              </a:rPr>
              <a:t>: </a:t>
            </a:r>
            <a:r>
              <a:rPr lang="en-GB" sz="1900" dirty="0">
                <a:latin typeface="Comic Sans MS" panose="030F0702030302020204" pitchFamily="66" charset="0"/>
              </a:rPr>
              <a:t>Has met to arrange the annual Beer Festival. The Beer Festival Sub-Committee has met many times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b="1" dirty="0">
                <a:latin typeface="Comic Sans MS" panose="030F0702030302020204" pitchFamily="66" charset="0"/>
              </a:rPr>
              <a:t>Traffic Committee</a:t>
            </a:r>
            <a:r>
              <a:rPr lang="en-GB" sz="1900" dirty="0">
                <a:latin typeface="Comic Sans MS" panose="030F0702030302020204" pitchFamily="66" charset="0"/>
              </a:rPr>
              <a:t>: Was resurrected and has met once so far</a:t>
            </a:r>
          </a:p>
        </p:txBody>
      </p:sp>
    </p:spTree>
    <p:extLst>
      <p:ext uri="{BB962C8B-B14F-4D97-AF65-F5344CB8AC3E}">
        <p14:creationId xmlns:p14="http://schemas.microsoft.com/office/powerpoint/2010/main" val="55394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Allotments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The Parish Council leases the allotments from the Felix Thornley Cobbold Trust and manages these on a day to day basis.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FTCT annual rent = £445.00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Rental income from plot holders = £1711.48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/>
              <a:t>    payments are now in advance rather than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/>
              <a:t>    arrears.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New Allotment Agreement now in place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There are no plots available currently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Burial 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68552"/>
          </a:xfrm>
        </p:spPr>
        <p:txBody>
          <a:bodyPr>
            <a:normAutofit fontScale="92500"/>
          </a:bodyPr>
          <a:lstStyle/>
          <a:p>
            <a:r>
              <a:rPr lang="en-GB" sz="3600" dirty="0"/>
              <a:t>Sproughton PC authorises burials and the erection of memorials</a:t>
            </a:r>
          </a:p>
          <a:p>
            <a:r>
              <a:rPr lang="en-GB" sz="3600" dirty="0"/>
              <a:t>SPC is responsible for the management of the burial ground in Church Lane</a:t>
            </a:r>
          </a:p>
          <a:p>
            <a:r>
              <a:rPr lang="en-GB" sz="3600" dirty="0"/>
              <a:t>Regular maintenance takes place e.g. grass &amp; hedges cut, paths cleared &amp; swept </a:t>
            </a:r>
          </a:p>
          <a:p>
            <a:r>
              <a:rPr lang="en-GB" sz="3600" dirty="0"/>
              <a:t>Sproughton PC has considered expansion of the burial ground but do not need to make a decision for a few more years yet</a:t>
            </a:r>
            <a:endParaRPr lang="en-GB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126195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83671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Tithe Barn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00600"/>
          </a:xfrm>
        </p:spPr>
        <p:txBody>
          <a:bodyPr>
            <a:noAutofit/>
          </a:bodyPr>
          <a:lstStyle/>
          <a:p>
            <a:r>
              <a:rPr lang="en-GB" sz="2400" dirty="0"/>
              <a:t>Sproughton PC manages the use, maintenance &amp;  improvement of this important village resource</a:t>
            </a:r>
          </a:p>
          <a:p>
            <a:r>
              <a:rPr lang="en-GB" sz="2400" dirty="0"/>
              <a:t>Our Tithe Barn wardens are David Barnes and Sam Pateman-Gee who manage day to day use of the barn, assist with hiring arrangements, ‘meets and greet’ hirers and oversea any  functions.  </a:t>
            </a:r>
          </a:p>
          <a:p>
            <a:r>
              <a:rPr lang="en-GB" sz="2400" dirty="0"/>
              <a:t>Mike &amp; Shirley Herbert are our Tithe Barn Caretakers who maintain the barn. </a:t>
            </a:r>
          </a:p>
          <a:p>
            <a:r>
              <a:rPr lang="en-GB" sz="2400" dirty="0"/>
              <a:t>Sproughton PC is the ‘Designated Premises Supervisor’ administering the requirements of the Premises Licence (change to previous arrangements).</a:t>
            </a:r>
          </a:p>
          <a:p>
            <a:r>
              <a:rPr lang="en-GB" sz="2400" dirty="0"/>
              <a:t>We have begun to consider upgrading facilities and improving our offering to hirers 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2287449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1"/>
            <a:ext cx="8229600" cy="922114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Sproughton PC –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84576"/>
          </a:xfrm>
        </p:spPr>
        <p:txBody>
          <a:bodyPr>
            <a:noAutofit/>
          </a:bodyPr>
          <a:lstStyle/>
          <a:p>
            <a:r>
              <a:rPr lang="en-GB" sz="2400" b="1" dirty="0"/>
              <a:t>Pigeon Land Management/FTCT (105 homes)</a:t>
            </a:r>
          </a:p>
          <a:p>
            <a:pPr lvl="1"/>
            <a:r>
              <a:rPr lang="en-GB" sz="2000" dirty="0"/>
              <a:t>Refused Summer 22, application withdrawn by Pigeon</a:t>
            </a:r>
          </a:p>
          <a:p>
            <a:pPr lvl="1"/>
            <a:r>
              <a:rPr lang="en-GB" sz="2000" dirty="0"/>
              <a:t>Excluded from Neighbourhood Plan</a:t>
            </a:r>
          </a:p>
          <a:p>
            <a:r>
              <a:rPr lang="en-GB" sz="2400" b="1" dirty="0"/>
              <a:t>Taylor Wimpey (750 homes)</a:t>
            </a:r>
          </a:p>
          <a:p>
            <a:pPr lvl="1"/>
            <a:r>
              <a:rPr lang="en-GB" sz="2000" dirty="0"/>
              <a:t>Application granted for outline planning permission Jan’25</a:t>
            </a:r>
          </a:p>
          <a:p>
            <a:r>
              <a:rPr lang="en-GB" sz="2400" b="1" dirty="0"/>
              <a:t>Sugar Beet Site/Sproughton Enterprise Park</a:t>
            </a:r>
          </a:p>
          <a:p>
            <a:pPr lvl="1"/>
            <a:r>
              <a:rPr lang="en-GB" sz="2000" dirty="0"/>
              <a:t>Smaller applications around infrastructure </a:t>
            </a:r>
            <a:r>
              <a:rPr lang="en-GB" sz="2000" dirty="0" err="1"/>
              <a:t>e.g</a:t>
            </a:r>
            <a:r>
              <a:rPr lang="en-GB" sz="2000" dirty="0"/>
              <a:t> change in access road length, new roundabout</a:t>
            </a:r>
          </a:p>
          <a:p>
            <a:pPr lvl="1"/>
            <a:r>
              <a:rPr lang="en-GB" sz="2000" dirty="0"/>
              <a:t>Issues with </a:t>
            </a:r>
            <a:r>
              <a:rPr lang="en-GB" sz="2000" dirty="0" err="1"/>
              <a:t>TPO’d</a:t>
            </a:r>
            <a:r>
              <a:rPr lang="en-GB" sz="2000" dirty="0"/>
              <a:t> trees cut down</a:t>
            </a:r>
          </a:p>
          <a:p>
            <a:pPr lvl="1"/>
            <a:r>
              <a:rPr lang="en-GB" sz="2000" dirty="0"/>
              <a:t>Waiting for the next ‘big’ application</a:t>
            </a:r>
          </a:p>
          <a:p>
            <a:pPr lvl="1"/>
            <a:r>
              <a:rPr lang="en-GB" sz="2000" dirty="0"/>
              <a:t>Concerns around planting &amp; sustainability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09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38E14-EFFE-0066-ACD0-AF998A495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Traffic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8228A-46EC-572B-0694-A62355027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6421"/>
            <a:ext cx="8229600" cy="4525963"/>
          </a:xfrm>
        </p:spPr>
        <p:txBody>
          <a:bodyPr/>
          <a:lstStyle/>
          <a:p>
            <a:r>
              <a:rPr lang="en-GB" dirty="0"/>
              <a:t>Our traffic committee has been resurrected</a:t>
            </a:r>
          </a:p>
          <a:p>
            <a:r>
              <a:rPr lang="en-GB" dirty="0"/>
              <a:t>Working on the A14 diversion issue</a:t>
            </a:r>
          </a:p>
          <a:p>
            <a:r>
              <a:rPr lang="en-GB" dirty="0"/>
              <a:t>Traffic calming measures for the High Street</a:t>
            </a:r>
          </a:p>
          <a:p>
            <a:r>
              <a:rPr lang="en-GB" dirty="0"/>
              <a:t>Other issues:-</a:t>
            </a:r>
          </a:p>
          <a:p>
            <a:pPr lvl="1"/>
            <a:r>
              <a:rPr lang="en-GB" dirty="0"/>
              <a:t>Lack of parking at key locations</a:t>
            </a:r>
          </a:p>
          <a:p>
            <a:pPr lvl="1"/>
            <a:r>
              <a:rPr lang="en-GB" dirty="0"/>
              <a:t>Speeding (upcoming SIDS installation)</a:t>
            </a:r>
          </a:p>
          <a:p>
            <a:pPr lvl="1"/>
            <a:r>
              <a:rPr lang="en-GB" dirty="0"/>
              <a:t>Potholes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A3E21-7064-A2FA-8FB7-04126BEB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89EC19-298B-3818-B0C3-18D2ED5F2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702-3473-43BA-A2FE-9E686C1BED80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392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9651</TotalTime>
  <Words>980</Words>
  <Application>Microsoft Office PowerPoint</Application>
  <PresentationFormat>On-screen Show (4:3)</PresentationFormat>
  <Paragraphs>168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Comic Sans MS</vt:lpstr>
      <vt:lpstr>Office Theme</vt:lpstr>
      <vt:lpstr>Sproughton Parish Council</vt:lpstr>
      <vt:lpstr>Sproughton Parish Council</vt:lpstr>
      <vt:lpstr>Our Committees</vt:lpstr>
      <vt:lpstr>The Past Year – Committees</vt:lpstr>
      <vt:lpstr>Allotments</vt:lpstr>
      <vt:lpstr>Burial Ground</vt:lpstr>
      <vt:lpstr>Tithe Barn</vt:lpstr>
      <vt:lpstr>Sproughton PC – Planning</vt:lpstr>
      <vt:lpstr>Traffic</vt:lpstr>
      <vt:lpstr>Sproughton Neighbourhood Plan</vt:lpstr>
      <vt:lpstr>Other Initiatives</vt:lpstr>
      <vt:lpstr>Events</vt:lpstr>
      <vt:lpstr>Finances</vt:lpstr>
      <vt:lpstr>Finances cont…..</vt:lpstr>
      <vt:lpstr>Thank-You’s go to</vt:lpstr>
      <vt:lpstr>Not Forgetting</vt:lpstr>
      <vt:lpstr>Questions from parishioners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Sproughton Parish Council</dc:title>
  <dc:creator>Jon</dc:creator>
  <cp:lastModifiedBy>Sproughton Parish Council</cp:lastModifiedBy>
  <cp:revision>166</cp:revision>
  <cp:lastPrinted>2022-04-25T09:34:30Z</cp:lastPrinted>
  <dcterms:created xsi:type="dcterms:W3CDTF">2017-09-27T15:56:05Z</dcterms:created>
  <dcterms:modified xsi:type="dcterms:W3CDTF">2023-05-04T06:18:53Z</dcterms:modified>
</cp:coreProperties>
</file>