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77" r:id="rId5"/>
    <p:sldId id="260" r:id="rId6"/>
    <p:sldId id="280" r:id="rId7"/>
    <p:sldId id="278" r:id="rId8"/>
    <p:sldId id="283" r:id="rId9"/>
    <p:sldId id="261" r:id="rId10"/>
    <p:sldId id="290" r:id="rId11"/>
    <p:sldId id="288" r:id="rId12"/>
    <p:sldId id="289" r:id="rId13"/>
    <p:sldId id="286" r:id="rId14"/>
    <p:sldId id="284" r:id="rId15"/>
    <p:sldId id="285" r:id="rId16"/>
  </p:sldIdLst>
  <p:sldSz cx="9144000" cy="6858000" type="screen4x3"/>
  <p:notesSz cx="6886575" cy="100171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79" autoAdjust="0"/>
  </p:normalViewPr>
  <p:slideViewPr>
    <p:cSldViewPr>
      <p:cViewPr varScale="1">
        <p:scale>
          <a:sx n="79" d="100"/>
          <a:sy n="79" d="100"/>
        </p:scale>
        <p:origin x="1764" y="294"/>
      </p:cViewPr>
      <p:guideLst>
        <p:guide orient="horz" pos="2160"/>
        <p:guide pos="2880"/>
      </p:guideLst>
    </p:cSldViewPr>
  </p:slideViewPr>
  <p:outlineViewPr>
    <p:cViewPr>
      <p:scale>
        <a:sx n="33" d="100"/>
        <a:sy n="33" d="100"/>
      </p:scale>
      <p:origin x="0" y="119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183" cy="500856"/>
          </a:xfrm>
          <a:prstGeom prst="rect">
            <a:avLst/>
          </a:prstGeom>
        </p:spPr>
        <p:txBody>
          <a:bodyPr vert="horz" lIns="96588" tIns="48294" rIns="96588" bIns="48294" rtlCol="0"/>
          <a:lstStyle>
            <a:lvl1pPr algn="l">
              <a:defRPr sz="1300"/>
            </a:lvl1pPr>
          </a:lstStyle>
          <a:p>
            <a:endParaRPr lang="en-GB"/>
          </a:p>
        </p:txBody>
      </p:sp>
      <p:sp>
        <p:nvSpPr>
          <p:cNvPr id="3" name="Date Placeholder 2"/>
          <p:cNvSpPr>
            <a:spLocks noGrp="1"/>
          </p:cNvSpPr>
          <p:nvPr>
            <p:ph type="dt" idx="1"/>
          </p:nvPr>
        </p:nvSpPr>
        <p:spPr>
          <a:xfrm>
            <a:off x="3900799" y="0"/>
            <a:ext cx="2984183" cy="500856"/>
          </a:xfrm>
          <a:prstGeom prst="rect">
            <a:avLst/>
          </a:prstGeom>
        </p:spPr>
        <p:txBody>
          <a:bodyPr vert="horz" lIns="96588" tIns="48294" rIns="96588" bIns="48294" rtlCol="0"/>
          <a:lstStyle>
            <a:lvl1pPr algn="r">
              <a:defRPr sz="1300"/>
            </a:lvl1pPr>
          </a:lstStyle>
          <a:p>
            <a:fld id="{4C3758B5-D6CC-4506-BDD6-DD877CFD3388}" type="datetimeFigureOut">
              <a:rPr lang="en-GB" smtClean="0"/>
              <a:t>13/05/2025</a:t>
            </a:fld>
            <a:endParaRPr lang="en-GB"/>
          </a:p>
        </p:txBody>
      </p:sp>
      <p:sp>
        <p:nvSpPr>
          <p:cNvPr id="4" name="Slide Image Placeholder 3"/>
          <p:cNvSpPr>
            <a:spLocks noGrp="1" noRot="1" noChangeAspect="1"/>
          </p:cNvSpPr>
          <p:nvPr>
            <p:ph type="sldImg" idx="2"/>
          </p:nvPr>
        </p:nvSpPr>
        <p:spPr>
          <a:xfrm>
            <a:off x="939800" y="750888"/>
            <a:ext cx="5006975" cy="3756025"/>
          </a:xfrm>
          <a:prstGeom prst="rect">
            <a:avLst/>
          </a:prstGeom>
          <a:noFill/>
          <a:ln w="12700">
            <a:solidFill>
              <a:prstClr val="black"/>
            </a:solidFill>
          </a:ln>
        </p:spPr>
        <p:txBody>
          <a:bodyPr vert="horz" lIns="96588" tIns="48294" rIns="96588" bIns="48294" rtlCol="0" anchor="ctr"/>
          <a:lstStyle/>
          <a:p>
            <a:endParaRPr lang="en-GB"/>
          </a:p>
        </p:txBody>
      </p:sp>
      <p:sp>
        <p:nvSpPr>
          <p:cNvPr id="5" name="Notes Placeholder 4"/>
          <p:cNvSpPr>
            <a:spLocks noGrp="1"/>
          </p:cNvSpPr>
          <p:nvPr>
            <p:ph type="body" sz="quarter" idx="3"/>
          </p:nvPr>
        </p:nvSpPr>
        <p:spPr>
          <a:xfrm>
            <a:off x="688658" y="4758135"/>
            <a:ext cx="5509260" cy="4507706"/>
          </a:xfrm>
          <a:prstGeom prst="rect">
            <a:avLst/>
          </a:prstGeom>
        </p:spPr>
        <p:txBody>
          <a:bodyPr vert="horz" lIns="96588" tIns="48294" rIns="96588" bIns="4829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4530"/>
            <a:ext cx="2984183" cy="500856"/>
          </a:xfrm>
          <a:prstGeom prst="rect">
            <a:avLst/>
          </a:prstGeom>
        </p:spPr>
        <p:txBody>
          <a:bodyPr vert="horz" lIns="96588" tIns="48294" rIns="96588" bIns="48294" rtlCol="0" anchor="b"/>
          <a:lstStyle>
            <a:lvl1pPr algn="l">
              <a:defRPr sz="1300"/>
            </a:lvl1pPr>
          </a:lstStyle>
          <a:p>
            <a:endParaRPr lang="en-GB"/>
          </a:p>
        </p:txBody>
      </p:sp>
      <p:sp>
        <p:nvSpPr>
          <p:cNvPr id="7" name="Slide Number Placeholder 6"/>
          <p:cNvSpPr>
            <a:spLocks noGrp="1"/>
          </p:cNvSpPr>
          <p:nvPr>
            <p:ph type="sldNum" sz="quarter" idx="5"/>
          </p:nvPr>
        </p:nvSpPr>
        <p:spPr>
          <a:xfrm>
            <a:off x="3900799" y="9514530"/>
            <a:ext cx="2984183" cy="500856"/>
          </a:xfrm>
          <a:prstGeom prst="rect">
            <a:avLst/>
          </a:prstGeom>
        </p:spPr>
        <p:txBody>
          <a:bodyPr vert="horz" lIns="96588" tIns="48294" rIns="96588" bIns="48294" rtlCol="0" anchor="b"/>
          <a:lstStyle>
            <a:lvl1pPr algn="r">
              <a:defRPr sz="1300"/>
            </a:lvl1pPr>
          </a:lstStyle>
          <a:p>
            <a:fld id="{973BAEC5-F638-41F4-AE2F-FC60E715903E}" type="slidenum">
              <a:rPr lang="en-GB" smtClean="0"/>
              <a:t>‹#›</a:t>
            </a:fld>
            <a:endParaRPr lang="en-GB"/>
          </a:p>
        </p:txBody>
      </p:sp>
    </p:spTree>
    <p:extLst>
      <p:ext uri="{BB962C8B-B14F-4D97-AF65-F5344CB8AC3E}">
        <p14:creationId xmlns:p14="http://schemas.microsoft.com/office/powerpoint/2010/main" val="14522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3BAEC5-F638-41F4-AE2F-FC60E715903E}" type="slidenum">
              <a:rPr lang="en-GB" smtClean="0"/>
              <a:t>8</a:t>
            </a:fld>
            <a:endParaRPr lang="en-GB"/>
          </a:p>
        </p:txBody>
      </p:sp>
    </p:spTree>
    <p:extLst>
      <p:ext uri="{BB962C8B-B14F-4D97-AF65-F5344CB8AC3E}">
        <p14:creationId xmlns:p14="http://schemas.microsoft.com/office/powerpoint/2010/main" val="313174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C3F7AE6-565D-4CEA-85CD-060E71CE3BAB}" type="datetime1">
              <a:rPr lang="en-GB" smtClean="0"/>
              <a:t>13/05/2025</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827B681-059D-4E0A-8DDC-53B1C1A6A2EA}" type="datetime1">
              <a:rPr lang="en-GB" smtClean="0"/>
              <a:t>13/05/2025</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0D64631-DC93-4070-893E-81FC7B9CDD3B}" type="datetime1">
              <a:rPr lang="en-GB" smtClean="0"/>
              <a:t>13/05/2025</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60B79A1-65B7-4FBC-868C-B1FE2923B645}" type="datetime1">
              <a:rPr lang="en-GB" smtClean="0"/>
              <a:t>13/05/2025</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E7FA41-EFC6-47E4-96CE-7175E3756104}" type="datetime1">
              <a:rPr lang="en-GB" smtClean="0"/>
              <a:t>13/05/2025</a:t>
            </a:fld>
            <a:endParaRPr lang="en-GB"/>
          </a:p>
        </p:txBody>
      </p:sp>
      <p:sp>
        <p:nvSpPr>
          <p:cNvPr id="5" name="Footer Placeholder 4"/>
          <p:cNvSpPr>
            <a:spLocks noGrp="1"/>
          </p:cNvSpPr>
          <p:nvPr>
            <p:ph type="ftr" sz="quarter" idx="11"/>
          </p:nvPr>
        </p:nvSpPr>
        <p:spPr/>
        <p:txBody>
          <a:bodyPr/>
          <a:lstStyle/>
          <a:p>
            <a:r>
              <a:rPr lang="en-GB"/>
              <a:t>Slide </a:t>
            </a:r>
          </a:p>
        </p:txBody>
      </p:sp>
      <p:sp>
        <p:nvSpPr>
          <p:cNvPr id="6" name="Slide Number Placeholder 5"/>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3805F30-495D-420A-A24D-093B2B0464C0}" type="datetime1">
              <a:rPr lang="en-GB" smtClean="0"/>
              <a:t>13/05/2025</a:t>
            </a:fld>
            <a:endParaRPr lang="en-GB"/>
          </a:p>
        </p:txBody>
      </p:sp>
      <p:sp>
        <p:nvSpPr>
          <p:cNvPr id="6" name="Footer Placeholder 5"/>
          <p:cNvSpPr>
            <a:spLocks noGrp="1"/>
          </p:cNvSpPr>
          <p:nvPr>
            <p:ph type="ftr" sz="quarter" idx="11"/>
          </p:nvPr>
        </p:nvSpPr>
        <p:spPr/>
        <p:txBody>
          <a:bodyPr/>
          <a:lstStyle/>
          <a:p>
            <a:r>
              <a:rPr lang="en-GB"/>
              <a:t>Slide </a:t>
            </a:r>
          </a:p>
        </p:txBody>
      </p:sp>
      <p:sp>
        <p:nvSpPr>
          <p:cNvPr id="7" name="Slide Number Placeholder 6"/>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4929735-D5C7-4E80-AAF7-DF301AC8ABF4}" type="datetime1">
              <a:rPr lang="en-GB" smtClean="0"/>
              <a:t>13/05/2025</a:t>
            </a:fld>
            <a:endParaRPr lang="en-GB"/>
          </a:p>
        </p:txBody>
      </p:sp>
      <p:sp>
        <p:nvSpPr>
          <p:cNvPr id="8" name="Footer Placeholder 7"/>
          <p:cNvSpPr>
            <a:spLocks noGrp="1"/>
          </p:cNvSpPr>
          <p:nvPr>
            <p:ph type="ftr" sz="quarter" idx="11"/>
          </p:nvPr>
        </p:nvSpPr>
        <p:spPr/>
        <p:txBody>
          <a:bodyPr/>
          <a:lstStyle/>
          <a:p>
            <a:r>
              <a:rPr lang="en-GB"/>
              <a:t>Slide </a:t>
            </a:r>
          </a:p>
        </p:txBody>
      </p:sp>
      <p:sp>
        <p:nvSpPr>
          <p:cNvPr id="9" name="Slide Number Placeholder 8"/>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556CF5A-5179-49C4-9A6F-C32BF97541F6}" type="datetime1">
              <a:rPr lang="en-GB" smtClean="0"/>
              <a:t>13/05/2025</a:t>
            </a:fld>
            <a:endParaRPr lang="en-GB"/>
          </a:p>
        </p:txBody>
      </p:sp>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9E3772-A98F-4CEB-B9DB-12A03F5BFB51}" type="datetime1">
              <a:rPr lang="en-GB" smtClean="0"/>
              <a:t>13/05/2025</a:t>
            </a:fld>
            <a:endParaRPr lang="en-GB"/>
          </a:p>
        </p:txBody>
      </p:sp>
      <p:sp>
        <p:nvSpPr>
          <p:cNvPr id="3" name="Footer Placeholder 2"/>
          <p:cNvSpPr>
            <a:spLocks noGrp="1"/>
          </p:cNvSpPr>
          <p:nvPr>
            <p:ph type="ftr" sz="quarter" idx="11"/>
          </p:nvPr>
        </p:nvSpPr>
        <p:spPr/>
        <p:txBody>
          <a:bodyPr/>
          <a:lstStyle/>
          <a:p>
            <a:r>
              <a:rPr lang="en-GB"/>
              <a:t>Slide </a:t>
            </a:r>
          </a:p>
        </p:txBody>
      </p:sp>
      <p:sp>
        <p:nvSpPr>
          <p:cNvPr id="4" name="Slide Number Placeholder 3"/>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F2E8BD-6571-4B5F-ADC9-18F9483DF7DA}" type="datetime1">
              <a:rPr lang="en-GB" smtClean="0"/>
              <a:t>13/05/2025</a:t>
            </a:fld>
            <a:endParaRPr lang="en-GB"/>
          </a:p>
        </p:txBody>
      </p:sp>
      <p:sp>
        <p:nvSpPr>
          <p:cNvPr id="6" name="Footer Placeholder 5"/>
          <p:cNvSpPr>
            <a:spLocks noGrp="1"/>
          </p:cNvSpPr>
          <p:nvPr>
            <p:ph type="ftr" sz="quarter" idx="11"/>
          </p:nvPr>
        </p:nvSpPr>
        <p:spPr/>
        <p:txBody>
          <a:bodyPr/>
          <a:lstStyle/>
          <a:p>
            <a:r>
              <a:rPr lang="en-GB"/>
              <a:t>Slide </a:t>
            </a:r>
          </a:p>
        </p:txBody>
      </p:sp>
      <p:sp>
        <p:nvSpPr>
          <p:cNvPr id="7" name="Slide Number Placeholder 6"/>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1754D-97D1-4E7E-8C55-59C9A3B68757}" type="datetime1">
              <a:rPr lang="en-GB" smtClean="0"/>
              <a:t>13/05/2025</a:t>
            </a:fld>
            <a:endParaRPr lang="en-GB"/>
          </a:p>
        </p:txBody>
      </p:sp>
      <p:sp>
        <p:nvSpPr>
          <p:cNvPr id="6" name="Footer Placeholder 5"/>
          <p:cNvSpPr>
            <a:spLocks noGrp="1"/>
          </p:cNvSpPr>
          <p:nvPr>
            <p:ph type="ftr" sz="quarter" idx="11"/>
          </p:nvPr>
        </p:nvSpPr>
        <p:spPr/>
        <p:txBody>
          <a:bodyPr/>
          <a:lstStyle/>
          <a:p>
            <a:r>
              <a:rPr lang="en-GB"/>
              <a:t>Slide </a:t>
            </a:r>
          </a:p>
        </p:txBody>
      </p:sp>
      <p:sp>
        <p:nvSpPr>
          <p:cNvPr id="7" name="Slide Number Placeholder 6"/>
          <p:cNvSpPr>
            <a:spLocks noGrp="1"/>
          </p:cNvSpPr>
          <p:nvPr>
            <p:ph type="sldNum" sz="quarter" idx="12"/>
          </p:nvPr>
        </p:nvSpPr>
        <p:spPr/>
        <p:txBody>
          <a:bodyPr/>
          <a:lstStyle/>
          <a:p>
            <a:fld id="{42B2F702-3473-43BA-A2FE-9E686C1BED80}"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CAB90-B125-484B-92C8-ADCCBA61A81B}" type="datetime1">
              <a:rPr lang="en-GB" smtClean="0"/>
              <a:t>13/05/2025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Slide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B2F702-3473-43BA-A2FE-9E686C1BED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clerk@sproughton-pc.gov.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Comic Sans MS" panose="030F0702030302020204" pitchFamily="66" charset="0"/>
              </a:rPr>
              <a:t>Sproughton Parish Council</a:t>
            </a:r>
          </a:p>
        </p:txBody>
      </p:sp>
      <p:sp>
        <p:nvSpPr>
          <p:cNvPr id="3" name="Subtitle 2"/>
          <p:cNvSpPr>
            <a:spLocks noGrp="1"/>
          </p:cNvSpPr>
          <p:nvPr>
            <p:ph type="subTitle" idx="1"/>
          </p:nvPr>
        </p:nvSpPr>
        <p:spPr>
          <a:xfrm>
            <a:off x="323528" y="3356992"/>
            <a:ext cx="8496944" cy="1080120"/>
          </a:xfrm>
        </p:spPr>
        <p:txBody>
          <a:bodyPr>
            <a:normAutofit fontScale="92500" lnSpcReduction="10000"/>
          </a:bodyPr>
          <a:lstStyle/>
          <a:p>
            <a:r>
              <a:rPr lang="en-GB" dirty="0">
                <a:solidFill>
                  <a:srgbClr val="0070C0"/>
                </a:solidFill>
                <a:latin typeface="Comic Sans MS" panose="030F0702030302020204" pitchFamily="66" charset="0"/>
              </a:rPr>
              <a:t>Annual Parish Meeting (Year End 31Mar25) </a:t>
            </a:r>
          </a:p>
          <a:p>
            <a:r>
              <a:rPr lang="en-GB" dirty="0">
                <a:solidFill>
                  <a:srgbClr val="0070C0"/>
                </a:solidFill>
                <a:latin typeface="Comic Sans MS" panose="030F0702030302020204" pitchFamily="66" charset="0"/>
              </a:rPr>
              <a:t>Wednesday 14</a:t>
            </a:r>
            <a:r>
              <a:rPr lang="en-GB" baseline="30000" dirty="0">
                <a:solidFill>
                  <a:srgbClr val="0070C0"/>
                </a:solidFill>
                <a:latin typeface="Comic Sans MS" panose="030F0702030302020204" pitchFamily="66" charset="0"/>
              </a:rPr>
              <a:t>th</a:t>
            </a:r>
            <a:r>
              <a:rPr lang="en-GB" dirty="0">
                <a:solidFill>
                  <a:srgbClr val="0070C0"/>
                </a:solidFill>
                <a:latin typeface="Comic Sans MS" panose="030F0702030302020204" pitchFamily="66" charset="0"/>
              </a:rPr>
              <a:t> May 2025</a:t>
            </a:r>
          </a:p>
        </p:txBody>
      </p:sp>
      <p:pic>
        <p:nvPicPr>
          <p:cNvPr id="1031" name="Picture 7"/>
          <p:cNvPicPr>
            <a:picLocks noChangeAspect="1" noChangeArrowheads="1"/>
          </p:cNvPicPr>
          <p:nvPr/>
        </p:nvPicPr>
        <p:blipFill>
          <a:blip r:embed="rId2" cstate="print"/>
          <a:srcRect/>
          <a:stretch>
            <a:fillRect/>
          </a:stretch>
        </p:blipFill>
        <p:spPr bwMode="auto">
          <a:xfrm>
            <a:off x="7099860" y="4365104"/>
            <a:ext cx="1744251" cy="2276847"/>
          </a:xfrm>
          <a:prstGeom prst="rect">
            <a:avLst/>
          </a:prstGeom>
          <a:noFill/>
          <a:ln w="9525">
            <a:noFill/>
            <a:miter lim="800000"/>
            <a:headEnd/>
            <a:tailEnd/>
          </a:ln>
        </p:spPr>
      </p:pic>
      <p:pic>
        <p:nvPicPr>
          <p:cNvPr id="1032" name="Picture 8"/>
          <p:cNvPicPr>
            <a:picLocks noChangeAspect="1" noChangeArrowheads="1"/>
          </p:cNvPicPr>
          <p:nvPr/>
        </p:nvPicPr>
        <p:blipFill>
          <a:blip r:embed="rId3" cstate="print"/>
          <a:srcRect/>
          <a:stretch>
            <a:fillRect/>
          </a:stretch>
        </p:blipFill>
        <p:spPr bwMode="auto">
          <a:xfrm>
            <a:off x="155442" y="4642899"/>
            <a:ext cx="2702058" cy="1908000"/>
          </a:xfrm>
          <a:prstGeom prst="rect">
            <a:avLst/>
          </a:prstGeom>
          <a:noFill/>
          <a:ln w="9525">
            <a:noFill/>
            <a:miter lim="800000"/>
            <a:headEnd/>
            <a:tailEnd/>
          </a:ln>
        </p:spPr>
      </p:pic>
      <p:sp>
        <p:nvSpPr>
          <p:cNvPr id="12" name="Slide Number Placeholder 11"/>
          <p:cNvSpPr>
            <a:spLocks noGrp="1"/>
          </p:cNvSpPr>
          <p:nvPr>
            <p:ph type="sldNum" sz="quarter" idx="12"/>
          </p:nvPr>
        </p:nvSpPr>
        <p:spPr/>
        <p:txBody>
          <a:bodyPr/>
          <a:lstStyle/>
          <a:p>
            <a:fld id="{42B2F702-3473-43BA-A2FE-9E686C1BED80}" type="slidenum">
              <a:rPr lang="en-GB" smtClean="0"/>
              <a:pPr/>
              <a:t>1</a:t>
            </a:fld>
            <a:endParaRPr lang="en-GB"/>
          </a:p>
        </p:txBody>
      </p:sp>
      <p:sp>
        <p:nvSpPr>
          <p:cNvPr id="13" name="Footer Placeholder 12"/>
          <p:cNvSpPr>
            <a:spLocks noGrp="1"/>
          </p:cNvSpPr>
          <p:nvPr>
            <p:ph type="ftr" sz="quarter" idx="11"/>
          </p:nvPr>
        </p:nvSpPr>
        <p:spPr/>
        <p:txBody>
          <a:bodyPr/>
          <a:lstStyle/>
          <a:p>
            <a:r>
              <a:rPr lang="en-GB"/>
              <a:t>Slide </a:t>
            </a:r>
          </a:p>
        </p:txBody>
      </p:sp>
      <p:pic>
        <p:nvPicPr>
          <p:cNvPr id="5" name="Picture 4" descr="A brick building with a bridge over the water&#10;&#10;Description automatically generated">
            <a:extLst>
              <a:ext uri="{FF2B5EF4-FFF2-40B4-BE49-F238E27FC236}">
                <a16:creationId xmlns:a16="http://schemas.microsoft.com/office/drawing/2014/main" id="{0A5DEDA1-6086-5905-4429-6E55B7DE62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52515" y="112665"/>
            <a:ext cx="2363518" cy="1908000"/>
          </a:xfrm>
          <a:prstGeom prst="rect">
            <a:avLst/>
          </a:prstGeom>
        </p:spPr>
      </p:pic>
      <p:pic>
        <p:nvPicPr>
          <p:cNvPr id="7" name="Picture 6" descr="A sign with a painting of a person running on a bridge&#10;&#10;Description automatically generated">
            <a:extLst>
              <a:ext uri="{FF2B5EF4-FFF2-40B4-BE49-F238E27FC236}">
                <a16:creationId xmlns:a16="http://schemas.microsoft.com/office/drawing/2014/main" id="{31B71BC4-24E6-AC81-EB5C-99B159D1412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92726"/>
            <a:ext cx="2844000" cy="191885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4CE48-D35E-863C-ED3B-C50E3CA470E5}"/>
              </a:ext>
            </a:extLst>
          </p:cNvPr>
          <p:cNvSpPr>
            <a:spLocks noGrp="1"/>
          </p:cNvSpPr>
          <p:nvPr>
            <p:ph type="title"/>
          </p:nvPr>
        </p:nvSpPr>
        <p:spPr/>
        <p:txBody>
          <a:bodyPr>
            <a:normAutofit fontScale="90000"/>
          </a:bodyPr>
          <a:lstStyle/>
          <a:p>
            <a:r>
              <a:rPr lang="en-GB" sz="3600" dirty="0">
                <a:solidFill>
                  <a:srgbClr val="0070C0"/>
                </a:solidFill>
              </a:rPr>
              <a:t>SPROUGHTON NEIGHBOURHOOD PLAN</a:t>
            </a:r>
            <a:br>
              <a:rPr lang="en-GB" dirty="0"/>
            </a:br>
            <a:r>
              <a:rPr lang="en-GB" sz="3600" dirty="0">
                <a:solidFill>
                  <a:srgbClr val="0070C0"/>
                </a:solidFill>
              </a:rPr>
              <a:t>CONT…..</a:t>
            </a:r>
          </a:p>
        </p:txBody>
      </p:sp>
      <p:sp>
        <p:nvSpPr>
          <p:cNvPr id="3" name="Content Placeholder 2">
            <a:extLst>
              <a:ext uri="{FF2B5EF4-FFF2-40B4-BE49-F238E27FC236}">
                <a16:creationId xmlns:a16="http://schemas.microsoft.com/office/drawing/2014/main" id="{3DFEC7DF-0A03-697B-B8FC-702EA453C34E}"/>
              </a:ext>
            </a:extLst>
          </p:cNvPr>
          <p:cNvSpPr>
            <a:spLocks noGrp="1"/>
          </p:cNvSpPr>
          <p:nvPr>
            <p:ph idx="1"/>
          </p:nvPr>
        </p:nvSpPr>
        <p:spPr/>
        <p:txBody>
          <a:bodyPr>
            <a:normAutofit lnSpcReduction="10000"/>
          </a:bodyPr>
          <a:lstStyle/>
          <a:p>
            <a:pPr algn="l" fontAlgn="base">
              <a:lnSpc>
                <a:spcPts val="1200"/>
              </a:lnSpc>
              <a:spcAft>
                <a:spcPts val="1200"/>
              </a:spcAft>
              <a:buNone/>
            </a:pPr>
            <a:r>
              <a:rPr lang="en-GB" sz="3200" b="1" i="0" dirty="0">
                <a:solidFill>
                  <a:srgbClr val="4F5861"/>
                </a:solidFill>
                <a:effectLst/>
                <a:latin typeface="inherit"/>
              </a:rPr>
              <a:t>Impact on the Sproughton Neighbourhood </a:t>
            </a:r>
          </a:p>
          <a:p>
            <a:pPr algn="l" fontAlgn="base">
              <a:lnSpc>
                <a:spcPts val="1200"/>
              </a:lnSpc>
              <a:spcAft>
                <a:spcPts val="1200"/>
              </a:spcAft>
              <a:buNone/>
            </a:pPr>
            <a:r>
              <a:rPr lang="en-GB" sz="3200" b="1" i="0" dirty="0">
                <a:solidFill>
                  <a:srgbClr val="4F5861"/>
                </a:solidFill>
                <a:effectLst/>
                <a:latin typeface="inherit"/>
              </a:rPr>
              <a:t>Plan:</a:t>
            </a:r>
            <a:endParaRPr lang="en-GB" b="0" i="0" dirty="0">
              <a:solidFill>
                <a:srgbClr val="4F5861"/>
              </a:solidFill>
              <a:effectLst/>
              <a:latin typeface="Arial" panose="020B0604020202020204" pitchFamily="34" charset="0"/>
            </a:endParaRPr>
          </a:p>
          <a:p>
            <a:pPr marL="0" indent="0" algn="l" fontAlgn="base">
              <a:spcAft>
                <a:spcPts val="750"/>
              </a:spcAft>
              <a:buNone/>
            </a:pPr>
            <a:r>
              <a:rPr lang="en-GB" sz="2000" b="0" i="0" dirty="0">
                <a:effectLst/>
                <a:latin typeface="Aptos" panose="020B0004020202020204" pitchFamily="34" charset="0"/>
              </a:rPr>
              <a:t>In order to align with national policy changes there is to be ongoing work with towns and parishes with regard to Neighbourhood Plans.</a:t>
            </a:r>
          </a:p>
          <a:p>
            <a:pPr marL="0" indent="0" algn="l" fontAlgn="base">
              <a:spcAft>
                <a:spcPts val="750"/>
              </a:spcAft>
              <a:buNone/>
            </a:pPr>
            <a:r>
              <a:rPr lang="en-GB" sz="2000" b="0" i="0" dirty="0">
                <a:effectLst/>
                <a:latin typeface="Aptos" panose="020B0004020202020204" pitchFamily="34" charset="0"/>
              </a:rPr>
              <a:t>This means that our Neighbourhood Plan needs to reflect these changes whilst protecting our parish from further development that potentially could be dictated to us, through government or local authorities.</a:t>
            </a:r>
          </a:p>
          <a:p>
            <a:pPr marL="0" indent="0">
              <a:lnSpc>
                <a:spcPct val="115000"/>
              </a:lnSpc>
              <a:spcAft>
                <a:spcPts val="800"/>
              </a:spcAft>
              <a:buNone/>
            </a:pPr>
            <a:r>
              <a:rPr lang="en-GB" sz="2000" kern="100" dirty="0">
                <a:effectLst/>
                <a:latin typeface="Aptos" panose="020B0004020202020204" pitchFamily="34" charset="0"/>
                <a:ea typeface="Aptos" panose="020B0004020202020204" pitchFamily="34" charset="0"/>
                <a:cs typeface="Arial" panose="020B0604020202020204" pitchFamily="34" charset="0"/>
              </a:rPr>
              <a:t>We are in the initial stages of gathering information and applying for grants to enable us to review our current plan, in preparation for the New JLP expected in late 2026 and also manage the potential impact of Local Government Restructure, where the Government plans to create new mayoral authorities and unitary councils by 2028.</a:t>
            </a:r>
          </a:p>
          <a:p>
            <a:pPr algn="l" fontAlgn="base">
              <a:lnSpc>
                <a:spcPts val="1200"/>
              </a:lnSpc>
              <a:spcAft>
                <a:spcPts val="1200"/>
              </a:spcAft>
            </a:pPr>
            <a:endParaRPr lang="en-GB" b="0" i="0" dirty="0">
              <a:solidFill>
                <a:srgbClr val="4F5861"/>
              </a:solidFill>
              <a:effectLst/>
              <a:latin typeface="Arial" panose="020B0604020202020204" pitchFamily="34" charset="0"/>
            </a:endParaRPr>
          </a:p>
        </p:txBody>
      </p:sp>
      <p:sp>
        <p:nvSpPr>
          <p:cNvPr id="4" name="Footer Placeholder 3">
            <a:extLst>
              <a:ext uri="{FF2B5EF4-FFF2-40B4-BE49-F238E27FC236}">
                <a16:creationId xmlns:a16="http://schemas.microsoft.com/office/drawing/2014/main" id="{922921BB-338A-BF51-5C9C-9965C107C371}"/>
              </a:ext>
            </a:extLst>
          </p:cNvPr>
          <p:cNvSpPr>
            <a:spLocks noGrp="1"/>
          </p:cNvSpPr>
          <p:nvPr>
            <p:ph type="ftr" sz="quarter" idx="11"/>
          </p:nvPr>
        </p:nvSpPr>
        <p:spPr/>
        <p:txBody>
          <a:bodyPr/>
          <a:lstStyle/>
          <a:p>
            <a:r>
              <a:rPr lang="en-GB"/>
              <a:t>Slide </a:t>
            </a:r>
          </a:p>
        </p:txBody>
      </p:sp>
      <p:sp>
        <p:nvSpPr>
          <p:cNvPr id="5" name="Slide Number Placeholder 4">
            <a:extLst>
              <a:ext uri="{FF2B5EF4-FFF2-40B4-BE49-F238E27FC236}">
                <a16:creationId xmlns:a16="http://schemas.microsoft.com/office/drawing/2014/main" id="{164D2D93-C94A-51F7-6A9A-3F792D77C54B}"/>
              </a:ext>
            </a:extLst>
          </p:cNvPr>
          <p:cNvSpPr>
            <a:spLocks noGrp="1"/>
          </p:cNvSpPr>
          <p:nvPr>
            <p:ph type="sldNum" sz="quarter" idx="12"/>
          </p:nvPr>
        </p:nvSpPr>
        <p:spPr/>
        <p:txBody>
          <a:bodyPr/>
          <a:lstStyle/>
          <a:p>
            <a:fld id="{42B2F702-3473-43BA-A2FE-9E686C1BED80}" type="slidenum">
              <a:rPr lang="en-GB" smtClean="0"/>
              <a:pPr/>
              <a:t>10</a:t>
            </a:fld>
            <a:endParaRPr lang="en-GB"/>
          </a:p>
        </p:txBody>
      </p:sp>
    </p:spTree>
    <p:extLst>
      <p:ext uri="{BB962C8B-B14F-4D97-AF65-F5344CB8AC3E}">
        <p14:creationId xmlns:p14="http://schemas.microsoft.com/office/powerpoint/2010/main" val="490444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15AD8-30DB-9602-CF63-DD843DD01D6E}"/>
              </a:ext>
            </a:extLst>
          </p:cNvPr>
          <p:cNvSpPr>
            <a:spLocks noGrp="1"/>
          </p:cNvSpPr>
          <p:nvPr>
            <p:ph type="title"/>
          </p:nvPr>
        </p:nvSpPr>
        <p:spPr/>
        <p:txBody>
          <a:bodyPr/>
          <a:lstStyle/>
          <a:p>
            <a:r>
              <a:rPr lang="en-GB" dirty="0">
                <a:solidFill>
                  <a:srgbClr val="0070C0"/>
                </a:solidFill>
              </a:rPr>
              <a:t>Events</a:t>
            </a:r>
          </a:p>
        </p:txBody>
      </p:sp>
      <p:sp>
        <p:nvSpPr>
          <p:cNvPr id="3" name="Content Placeholder 2">
            <a:extLst>
              <a:ext uri="{FF2B5EF4-FFF2-40B4-BE49-F238E27FC236}">
                <a16:creationId xmlns:a16="http://schemas.microsoft.com/office/drawing/2014/main" id="{03E5A00F-6BC5-69FA-6C54-AEF352B6C68D}"/>
              </a:ext>
            </a:extLst>
          </p:cNvPr>
          <p:cNvSpPr>
            <a:spLocks noGrp="1"/>
          </p:cNvSpPr>
          <p:nvPr>
            <p:ph idx="1"/>
          </p:nvPr>
        </p:nvSpPr>
        <p:spPr/>
        <p:txBody>
          <a:bodyPr/>
          <a:lstStyle/>
          <a:p>
            <a:r>
              <a:rPr lang="en-GB" dirty="0"/>
              <a:t>We held many successful events this year.</a:t>
            </a:r>
          </a:p>
          <a:p>
            <a:r>
              <a:rPr lang="en-GB" dirty="0"/>
              <a:t>Beer Festival</a:t>
            </a:r>
          </a:p>
          <a:p>
            <a:r>
              <a:rPr lang="en-GB" dirty="0"/>
              <a:t>Afternoon Tea</a:t>
            </a:r>
          </a:p>
          <a:p>
            <a:r>
              <a:rPr lang="en-GB" dirty="0"/>
              <a:t>Christmas Carols </a:t>
            </a:r>
          </a:p>
          <a:p>
            <a:r>
              <a:rPr lang="en-GB" dirty="0"/>
              <a:t>Fun Quiz</a:t>
            </a:r>
          </a:p>
        </p:txBody>
      </p:sp>
      <p:sp>
        <p:nvSpPr>
          <p:cNvPr id="4" name="Footer Placeholder 3">
            <a:extLst>
              <a:ext uri="{FF2B5EF4-FFF2-40B4-BE49-F238E27FC236}">
                <a16:creationId xmlns:a16="http://schemas.microsoft.com/office/drawing/2014/main" id="{974FD35D-5B39-3D9A-4DA0-B2C543AB5510}"/>
              </a:ext>
            </a:extLst>
          </p:cNvPr>
          <p:cNvSpPr>
            <a:spLocks noGrp="1"/>
          </p:cNvSpPr>
          <p:nvPr>
            <p:ph type="ftr" sz="quarter" idx="11"/>
          </p:nvPr>
        </p:nvSpPr>
        <p:spPr/>
        <p:txBody>
          <a:bodyPr/>
          <a:lstStyle/>
          <a:p>
            <a:r>
              <a:rPr lang="en-GB"/>
              <a:t>Slide </a:t>
            </a:r>
          </a:p>
        </p:txBody>
      </p:sp>
      <p:sp>
        <p:nvSpPr>
          <p:cNvPr id="5" name="Slide Number Placeholder 4">
            <a:extLst>
              <a:ext uri="{FF2B5EF4-FFF2-40B4-BE49-F238E27FC236}">
                <a16:creationId xmlns:a16="http://schemas.microsoft.com/office/drawing/2014/main" id="{07EC2D79-DA7F-5ECC-9A67-21B1D5FAE10D}"/>
              </a:ext>
            </a:extLst>
          </p:cNvPr>
          <p:cNvSpPr>
            <a:spLocks noGrp="1"/>
          </p:cNvSpPr>
          <p:nvPr>
            <p:ph type="sldNum" sz="quarter" idx="12"/>
          </p:nvPr>
        </p:nvSpPr>
        <p:spPr/>
        <p:txBody>
          <a:bodyPr/>
          <a:lstStyle/>
          <a:p>
            <a:fld id="{42B2F702-3473-43BA-A2FE-9E686C1BED80}" type="slidenum">
              <a:rPr lang="en-GB" smtClean="0"/>
              <a:pPr/>
              <a:t>11</a:t>
            </a:fld>
            <a:endParaRPr lang="en-GB"/>
          </a:p>
        </p:txBody>
      </p:sp>
    </p:spTree>
    <p:extLst>
      <p:ext uri="{BB962C8B-B14F-4D97-AF65-F5344CB8AC3E}">
        <p14:creationId xmlns:p14="http://schemas.microsoft.com/office/powerpoint/2010/main" val="165945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94CA6-5C30-19D2-73F4-71C73656A3C0}"/>
              </a:ext>
            </a:extLst>
          </p:cNvPr>
          <p:cNvSpPr>
            <a:spLocks noGrp="1"/>
          </p:cNvSpPr>
          <p:nvPr>
            <p:ph type="title"/>
          </p:nvPr>
        </p:nvSpPr>
        <p:spPr/>
        <p:txBody>
          <a:bodyPr/>
          <a:lstStyle/>
          <a:p>
            <a:r>
              <a:rPr lang="en-GB" dirty="0">
                <a:solidFill>
                  <a:srgbClr val="00B0F0"/>
                </a:solidFill>
              </a:rPr>
              <a:t>PLAYING FIELD</a:t>
            </a:r>
          </a:p>
        </p:txBody>
      </p:sp>
      <p:sp>
        <p:nvSpPr>
          <p:cNvPr id="3" name="Content Placeholder 2">
            <a:extLst>
              <a:ext uri="{FF2B5EF4-FFF2-40B4-BE49-F238E27FC236}">
                <a16:creationId xmlns:a16="http://schemas.microsoft.com/office/drawing/2014/main" id="{B6EC9AA9-FD71-A783-6E0C-674C7FFE5454}"/>
              </a:ext>
            </a:extLst>
          </p:cNvPr>
          <p:cNvSpPr>
            <a:spLocks noGrp="1"/>
          </p:cNvSpPr>
          <p:nvPr>
            <p:ph idx="1"/>
          </p:nvPr>
        </p:nvSpPr>
        <p:spPr/>
        <p:txBody>
          <a:bodyPr>
            <a:normAutofit/>
          </a:bodyPr>
          <a:lstStyle/>
          <a:p>
            <a:pPr marL="0" indent="0" algn="l" fontAlgn="base">
              <a:buNone/>
            </a:pPr>
            <a:r>
              <a:rPr lang="en-GB" b="0" i="0" dirty="0">
                <a:solidFill>
                  <a:srgbClr val="000000"/>
                </a:solidFill>
                <a:effectLst/>
                <a:highlight>
                  <a:srgbClr val="FFFFFF"/>
                </a:highlight>
              </a:rPr>
              <a:t>As of Jan25 SPC became the sole trustees of the playing field. The playing fields are run completely separately to the PC, with a committee who oversees the day to day running of the field. They are currently trying to get CIL funding to upgrade the play area.</a:t>
            </a:r>
            <a:endParaRPr lang="en-GB" b="0" i="0" dirty="0">
              <a:solidFill>
                <a:srgbClr val="4F5861"/>
              </a:solidFill>
              <a:effectLst/>
            </a:endParaRPr>
          </a:p>
          <a:p>
            <a:endParaRPr lang="en-GB" dirty="0"/>
          </a:p>
        </p:txBody>
      </p:sp>
      <p:sp>
        <p:nvSpPr>
          <p:cNvPr id="4" name="Footer Placeholder 3">
            <a:extLst>
              <a:ext uri="{FF2B5EF4-FFF2-40B4-BE49-F238E27FC236}">
                <a16:creationId xmlns:a16="http://schemas.microsoft.com/office/drawing/2014/main" id="{11FC4225-1B4E-C6FD-04F0-8451932D21B3}"/>
              </a:ext>
            </a:extLst>
          </p:cNvPr>
          <p:cNvSpPr>
            <a:spLocks noGrp="1"/>
          </p:cNvSpPr>
          <p:nvPr>
            <p:ph type="ftr" sz="quarter" idx="11"/>
          </p:nvPr>
        </p:nvSpPr>
        <p:spPr/>
        <p:txBody>
          <a:bodyPr/>
          <a:lstStyle/>
          <a:p>
            <a:r>
              <a:rPr lang="en-GB"/>
              <a:t>Slide </a:t>
            </a:r>
          </a:p>
        </p:txBody>
      </p:sp>
      <p:sp>
        <p:nvSpPr>
          <p:cNvPr id="5" name="Slide Number Placeholder 4">
            <a:extLst>
              <a:ext uri="{FF2B5EF4-FFF2-40B4-BE49-F238E27FC236}">
                <a16:creationId xmlns:a16="http://schemas.microsoft.com/office/drawing/2014/main" id="{F67579E7-067E-E818-6748-519FBD914CA6}"/>
              </a:ext>
            </a:extLst>
          </p:cNvPr>
          <p:cNvSpPr>
            <a:spLocks noGrp="1"/>
          </p:cNvSpPr>
          <p:nvPr>
            <p:ph type="sldNum" sz="quarter" idx="12"/>
          </p:nvPr>
        </p:nvSpPr>
        <p:spPr/>
        <p:txBody>
          <a:bodyPr/>
          <a:lstStyle/>
          <a:p>
            <a:fld id="{42B2F702-3473-43BA-A2FE-9E686C1BED80}" type="slidenum">
              <a:rPr lang="en-GB" smtClean="0"/>
              <a:pPr/>
              <a:t>12</a:t>
            </a:fld>
            <a:endParaRPr lang="en-GB"/>
          </a:p>
        </p:txBody>
      </p:sp>
    </p:spTree>
    <p:extLst>
      <p:ext uri="{BB962C8B-B14F-4D97-AF65-F5344CB8AC3E}">
        <p14:creationId xmlns:p14="http://schemas.microsoft.com/office/powerpoint/2010/main" val="4013816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70C0"/>
                </a:solidFill>
              </a:rPr>
              <a:t>Finances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0224536"/>
              </p:ext>
            </p:extLst>
          </p:nvPr>
        </p:nvGraphicFramePr>
        <p:xfrm>
          <a:off x="457200" y="1600200"/>
          <a:ext cx="7643192" cy="3996055"/>
        </p:xfrm>
        <a:graphic>
          <a:graphicData uri="http://schemas.openxmlformats.org/drawingml/2006/table">
            <a:tbl>
              <a:tblPr firstRow="1" bandRow="1">
                <a:tableStyleId>{5C22544A-7EE6-4342-B048-85BDC9FD1C3A}</a:tableStyleId>
              </a:tblPr>
              <a:tblGrid>
                <a:gridCol w="2108820">
                  <a:extLst>
                    <a:ext uri="{9D8B030D-6E8A-4147-A177-3AD203B41FA5}">
                      <a16:colId xmlns:a16="http://schemas.microsoft.com/office/drawing/2014/main" val="20000"/>
                    </a:ext>
                  </a:extLst>
                </a:gridCol>
                <a:gridCol w="2108820">
                  <a:extLst>
                    <a:ext uri="{9D8B030D-6E8A-4147-A177-3AD203B41FA5}">
                      <a16:colId xmlns:a16="http://schemas.microsoft.com/office/drawing/2014/main" val="20001"/>
                    </a:ext>
                  </a:extLst>
                </a:gridCol>
                <a:gridCol w="2108820">
                  <a:extLst>
                    <a:ext uri="{9D8B030D-6E8A-4147-A177-3AD203B41FA5}">
                      <a16:colId xmlns:a16="http://schemas.microsoft.com/office/drawing/2014/main" val="20002"/>
                    </a:ext>
                  </a:extLst>
                </a:gridCol>
                <a:gridCol w="1316732">
                  <a:extLst>
                    <a:ext uri="{9D8B030D-6E8A-4147-A177-3AD203B41FA5}">
                      <a16:colId xmlns:a16="http://schemas.microsoft.com/office/drawing/2014/main" val="20003"/>
                    </a:ext>
                  </a:extLst>
                </a:gridCol>
              </a:tblGrid>
              <a:tr h="370840">
                <a:tc>
                  <a:txBody>
                    <a:bodyPr/>
                    <a:lstStyle/>
                    <a:p>
                      <a:r>
                        <a:rPr lang="en-GB" b="1" dirty="0">
                          <a:latin typeface="+mn-lt"/>
                        </a:rPr>
                        <a:t>FINANCE</a:t>
                      </a:r>
                      <a:r>
                        <a:rPr lang="en-GB" b="1" baseline="0" dirty="0">
                          <a:latin typeface="+mn-lt"/>
                        </a:rPr>
                        <a:t> REPORT1</a:t>
                      </a:r>
                      <a:endParaRPr lang="en-GB" b="1" dirty="0">
                        <a:latin typeface="+mn-lt"/>
                      </a:endParaRPr>
                    </a:p>
                  </a:txBody>
                  <a:tcPr/>
                </a:tc>
                <a:tc>
                  <a:txBody>
                    <a:bodyPr/>
                    <a:lstStyle/>
                    <a:p>
                      <a:endParaRPr lang="en-GB" dirty="0">
                        <a:latin typeface="+mn-lt"/>
                      </a:endParaRPr>
                    </a:p>
                  </a:txBody>
                  <a:tcPr/>
                </a:tc>
                <a:tc>
                  <a:txBody>
                    <a:bodyPr/>
                    <a:lstStyle/>
                    <a:p>
                      <a:endParaRPr lang="en-GB" dirty="0">
                        <a:latin typeface="+mn-lt"/>
                      </a:endParaRPr>
                    </a:p>
                  </a:txBody>
                  <a:tcPr/>
                </a:tc>
                <a:tc>
                  <a:txBody>
                    <a:bodyPr/>
                    <a:lstStyle/>
                    <a:p>
                      <a:endParaRPr lang="en-GB" dirty="0">
                        <a:latin typeface="+mn-lt"/>
                      </a:endParaRPr>
                    </a:p>
                  </a:txBody>
                  <a:tcPr/>
                </a:tc>
                <a:extLst>
                  <a:ext uri="{0D108BD9-81ED-4DB2-BD59-A6C34878D82A}">
                    <a16:rowId xmlns:a16="http://schemas.microsoft.com/office/drawing/2014/main" val="10000"/>
                  </a:ext>
                </a:extLst>
              </a:tr>
              <a:tr h="370840">
                <a:tc>
                  <a:txBody>
                    <a:bodyPr/>
                    <a:lstStyle/>
                    <a:p>
                      <a:r>
                        <a:rPr lang="en-GB" sz="1800" b="1" kern="1200" dirty="0">
                          <a:solidFill>
                            <a:schemeClr val="dk1"/>
                          </a:solidFill>
                          <a:effectLst/>
                          <a:latin typeface="+mn-lt"/>
                          <a:ea typeface="+mn-ea"/>
                          <a:cs typeface="+mn-cs"/>
                        </a:rPr>
                        <a:t>Budget</a:t>
                      </a:r>
                      <a:endParaRPr lang="en-GB" b="1" dirty="0">
                        <a:latin typeface="+mn-lt"/>
                      </a:endParaRPr>
                    </a:p>
                  </a:txBody>
                  <a:tcPr/>
                </a:tc>
                <a:tc>
                  <a:txBody>
                    <a:bodyPr/>
                    <a:lstStyle/>
                    <a:p>
                      <a:pPr algn="r"/>
                      <a:r>
                        <a:rPr lang="en-GB" sz="1800" kern="1200" dirty="0">
                          <a:solidFill>
                            <a:schemeClr val="dk1"/>
                          </a:solidFill>
                          <a:effectLst/>
                          <a:latin typeface="+mn-lt"/>
                          <a:ea typeface="+mn-ea"/>
                          <a:cs typeface="+mn-cs"/>
                        </a:rPr>
                        <a:t>£75,711.00</a:t>
                      </a:r>
                      <a:endParaRPr lang="en-GB" dirty="0">
                        <a:latin typeface="+mn-lt"/>
                      </a:endParaRPr>
                    </a:p>
                  </a:txBody>
                  <a:tcPr/>
                </a:tc>
                <a:tc>
                  <a:txBody>
                    <a:bodyPr/>
                    <a:lstStyle/>
                    <a:p>
                      <a:r>
                        <a:rPr lang="en-GB" sz="1800" b="1" kern="1200" dirty="0">
                          <a:solidFill>
                            <a:schemeClr val="dk1"/>
                          </a:solidFill>
                          <a:effectLst/>
                          <a:latin typeface="+mn-lt"/>
                          <a:ea typeface="+mn-ea"/>
                          <a:cs typeface="+mn-cs"/>
                        </a:rPr>
                        <a:t>Precept</a:t>
                      </a:r>
                      <a:endParaRPr lang="en-GB" b="1" dirty="0">
                        <a:latin typeface="+mn-lt"/>
                      </a:endParaRPr>
                    </a:p>
                  </a:txBody>
                  <a:tcPr/>
                </a:tc>
                <a:tc>
                  <a:txBody>
                    <a:bodyPr/>
                    <a:lstStyle/>
                    <a:p>
                      <a:pPr algn="r"/>
                      <a:r>
                        <a:rPr lang="en-GB" sz="1800" kern="1200" dirty="0">
                          <a:solidFill>
                            <a:schemeClr val="dk1"/>
                          </a:solidFill>
                          <a:effectLst/>
                          <a:latin typeface="+mn-lt"/>
                          <a:ea typeface="+mn-ea"/>
                          <a:cs typeface="+mn-cs"/>
                        </a:rPr>
                        <a:t>£70,784.00</a:t>
                      </a:r>
                      <a:endParaRPr lang="en-GB" dirty="0">
                        <a:latin typeface="+mn-lt"/>
                      </a:endParaRPr>
                    </a:p>
                  </a:txBody>
                  <a:tcPr/>
                </a:tc>
                <a:extLst>
                  <a:ext uri="{0D108BD9-81ED-4DB2-BD59-A6C34878D82A}">
                    <a16:rowId xmlns:a16="http://schemas.microsoft.com/office/drawing/2014/main" val="10001"/>
                  </a:ext>
                </a:extLst>
              </a:tr>
              <a:tr h="370840">
                <a:tc>
                  <a:txBody>
                    <a:bodyPr/>
                    <a:lstStyle/>
                    <a:p>
                      <a:endParaRPr lang="en-GB" b="1" dirty="0">
                        <a:latin typeface="+mn-lt"/>
                      </a:endParaRPr>
                    </a:p>
                  </a:txBody>
                  <a:tcPr/>
                </a:tc>
                <a:tc>
                  <a:txBody>
                    <a:bodyPr/>
                    <a:lstStyle/>
                    <a:p>
                      <a:pPr algn="r"/>
                      <a:endParaRPr lang="en-GB" dirty="0">
                        <a:latin typeface="+mn-lt"/>
                      </a:endParaRPr>
                    </a:p>
                  </a:txBody>
                  <a:tcPr/>
                </a:tc>
                <a:tc>
                  <a:txBody>
                    <a:bodyPr/>
                    <a:lstStyle/>
                    <a:p>
                      <a:endParaRPr lang="en-GB" b="1" dirty="0">
                        <a:latin typeface="+mn-lt"/>
                      </a:endParaRPr>
                    </a:p>
                  </a:txBody>
                  <a:tcPr/>
                </a:tc>
                <a:tc>
                  <a:txBody>
                    <a:bodyPr/>
                    <a:lstStyle/>
                    <a:p>
                      <a:pPr algn="r"/>
                      <a:endParaRPr lang="en-GB" dirty="0">
                        <a:latin typeface="+mn-lt"/>
                      </a:endParaRPr>
                    </a:p>
                  </a:txBody>
                  <a:tcPr/>
                </a:tc>
                <a:extLst>
                  <a:ext uri="{0D108BD9-81ED-4DB2-BD59-A6C34878D82A}">
                    <a16:rowId xmlns:a16="http://schemas.microsoft.com/office/drawing/2014/main" val="10002"/>
                  </a:ext>
                </a:extLst>
              </a:tr>
              <a:tr h="370840">
                <a:tc>
                  <a:txBody>
                    <a:bodyPr/>
                    <a:lstStyle/>
                    <a:p>
                      <a:r>
                        <a:rPr lang="en-GB" b="1" dirty="0">
                          <a:solidFill>
                            <a:schemeClr val="bg1"/>
                          </a:solidFill>
                          <a:latin typeface="+mn-lt"/>
                        </a:rPr>
                        <a:t>Expenditure</a:t>
                      </a:r>
                    </a:p>
                  </a:txBody>
                  <a:tcPr>
                    <a:solidFill>
                      <a:srgbClr val="0070C0"/>
                    </a:solidFill>
                  </a:tcPr>
                </a:tc>
                <a:tc>
                  <a:txBody>
                    <a:bodyPr/>
                    <a:lstStyle/>
                    <a:p>
                      <a:endParaRPr lang="en-GB" b="1" dirty="0">
                        <a:solidFill>
                          <a:schemeClr val="bg1"/>
                        </a:solidFill>
                        <a:latin typeface="+mn-lt"/>
                      </a:endParaRPr>
                    </a:p>
                  </a:txBody>
                  <a:tcPr>
                    <a:solidFill>
                      <a:srgbClr val="0070C0"/>
                    </a:solidFill>
                  </a:tcPr>
                </a:tc>
                <a:tc>
                  <a:txBody>
                    <a:bodyPr/>
                    <a:lstStyle/>
                    <a:p>
                      <a:endParaRPr lang="en-GB" b="1" dirty="0">
                        <a:solidFill>
                          <a:schemeClr val="bg1"/>
                        </a:solidFill>
                        <a:latin typeface="+mn-lt"/>
                      </a:endParaRPr>
                    </a:p>
                  </a:txBody>
                  <a:tcPr>
                    <a:solidFill>
                      <a:srgbClr val="0070C0"/>
                    </a:solidFill>
                  </a:tcPr>
                </a:tc>
                <a:tc>
                  <a:txBody>
                    <a:bodyPr/>
                    <a:lstStyle/>
                    <a:p>
                      <a:endParaRPr lang="en-GB" b="1" dirty="0">
                        <a:solidFill>
                          <a:schemeClr val="bg1"/>
                        </a:solidFill>
                        <a:latin typeface="+mn-lt"/>
                      </a:endParaRPr>
                    </a:p>
                  </a:txBody>
                  <a:tcPr>
                    <a:solidFill>
                      <a:srgbClr val="0070C0"/>
                    </a:solidFill>
                  </a:tcPr>
                </a:tc>
                <a:extLst>
                  <a:ext uri="{0D108BD9-81ED-4DB2-BD59-A6C34878D82A}">
                    <a16:rowId xmlns:a16="http://schemas.microsoft.com/office/drawing/2014/main" val="10003"/>
                  </a:ext>
                </a:extLst>
              </a:tr>
              <a:tr h="129416">
                <a:tc>
                  <a:txBody>
                    <a:bodyPr/>
                    <a:lstStyle/>
                    <a:p>
                      <a:pPr algn="l" fontAlgn="ctr"/>
                      <a:r>
                        <a:rPr lang="en-GB" sz="1800" b="1" i="0" u="none" strike="noStrike" dirty="0">
                          <a:solidFill>
                            <a:srgbClr val="000000"/>
                          </a:solidFill>
                          <a:effectLst/>
                          <a:latin typeface="+mn-lt"/>
                        </a:rPr>
                        <a:t>Burial Ground</a:t>
                      </a:r>
                    </a:p>
                  </a:txBody>
                  <a:tcPr marL="9525" marR="9525" marT="9525" marB="0" anchor="ctr"/>
                </a:tc>
                <a:tc>
                  <a:txBody>
                    <a:bodyPr/>
                    <a:lstStyle/>
                    <a:p>
                      <a:pPr algn="r" fontAlgn="ctr"/>
                      <a:r>
                        <a:rPr lang="en-GB" sz="1800" b="0" i="0" u="none" strike="noStrike" dirty="0">
                          <a:solidFill>
                            <a:srgbClr val="000000"/>
                          </a:solidFill>
                          <a:effectLst/>
                          <a:latin typeface="+mn-lt"/>
                        </a:rPr>
                        <a:t>£ 606.00</a:t>
                      </a:r>
                    </a:p>
                  </a:txBody>
                  <a:tcPr marL="9525" marR="9525" marT="9525" marB="0" anchor="ctr"/>
                </a:tc>
                <a:tc>
                  <a:txBody>
                    <a:bodyPr/>
                    <a:lstStyle/>
                    <a:p>
                      <a:pPr algn="l" fontAlgn="ctr"/>
                      <a:r>
                        <a:rPr lang="en-GB" sz="1800" b="1" i="0" u="none" strike="noStrike" dirty="0">
                          <a:solidFill>
                            <a:srgbClr val="000000"/>
                          </a:solidFill>
                          <a:effectLst/>
                          <a:latin typeface="+mn-lt"/>
                        </a:rPr>
                        <a:t>  VAT </a:t>
                      </a:r>
                    </a:p>
                  </a:txBody>
                  <a:tcPr marL="9525" marR="9525" marT="9525" marB="0" anchor="ctr"/>
                </a:tc>
                <a:tc>
                  <a:txBody>
                    <a:bodyPr/>
                    <a:lstStyle/>
                    <a:p>
                      <a:pPr algn="r" fontAlgn="ctr"/>
                      <a:r>
                        <a:rPr lang="en-GB" sz="1800" b="0" i="0" u="none" strike="noStrike" dirty="0">
                          <a:solidFill>
                            <a:srgbClr val="000000"/>
                          </a:solidFill>
                          <a:effectLst/>
                          <a:latin typeface="+mn-lt"/>
                        </a:rPr>
                        <a:t> £   13,082.00</a:t>
                      </a:r>
                    </a:p>
                  </a:txBody>
                  <a:tcPr marL="9525" marR="9525" marT="9525" marB="0" anchor="ctr"/>
                </a:tc>
                <a:extLst>
                  <a:ext uri="{0D108BD9-81ED-4DB2-BD59-A6C34878D82A}">
                    <a16:rowId xmlns:a16="http://schemas.microsoft.com/office/drawing/2014/main" val="10004"/>
                  </a:ext>
                </a:extLst>
              </a:tr>
              <a:tr h="370840">
                <a:tc>
                  <a:txBody>
                    <a:bodyPr/>
                    <a:lstStyle/>
                    <a:p>
                      <a:pPr algn="l" fontAlgn="ctr"/>
                      <a:r>
                        <a:rPr lang="en-GB" sz="1800" b="1" i="0" u="none" strike="noStrike" dirty="0">
                          <a:solidFill>
                            <a:srgbClr val="000000"/>
                          </a:solidFill>
                          <a:effectLst/>
                          <a:latin typeface="+mn-lt"/>
                        </a:rPr>
                        <a:t>Allotments </a:t>
                      </a:r>
                    </a:p>
                  </a:txBody>
                  <a:tcPr marL="9525" marR="9525" marT="9525" marB="0" anchor="ctr"/>
                </a:tc>
                <a:tc>
                  <a:txBody>
                    <a:bodyPr/>
                    <a:lstStyle/>
                    <a:p>
                      <a:pPr algn="r" fontAlgn="ctr"/>
                      <a:r>
                        <a:rPr lang="en-GB" sz="1800" b="0" i="0" u="none" strike="noStrike" dirty="0">
                          <a:solidFill>
                            <a:srgbClr val="000000"/>
                          </a:solidFill>
                          <a:effectLst/>
                          <a:latin typeface="+mn-lt"/>
                        </a:rPr>
                        <a:t> £       1232.00 </a:t>
                      </a:r>
                    </a:p>
                  </a:txBody>
                  <a:tcPr marL="9525" marR="9525" marT="9525" marB="0" anchor="ctr"/>
                </a:tc>
                <a:tc>
                  <a:txBody>
                    <a:bodyPr/>
                    <a:lstStyle/>
                    <a:p>
                      <a:pPr algn="l" fontAlgn="ctr"/>
                      <a:r>
                        <a:rPr lang="en-GB" sz="1800" b="1" i="0" u="none" strike="noStrike" dirty="0">
                          <a:solidFill>
                            <a:srgbClr val="000000"/>
                          </a:solidFill>
                          <a:effectLst/>
                          <a:latin typeface="+mn-lt"/>
                        </a:rPr>
                        <a:t>  Tithe Barn </a:t>
                      </a:r>
                    </a:p>
                  </a:txBody>
                  <a:tcPr marL="9525" marR="9525" marT="9525" marB="0" anchor="ctr"/>
                </a:tc>
                <a:tc>
                  <a:txBody>
                    <a:bodyPr/>
                    <a:lstStyle/>
                    <a:p>
                      <a:pPr algn="r" fontAlgn="ctr"/>
                      <a:r>
                        <a:rPr lang="en-GB" sz="1800" b="0" i="0" u="none" strike="noStrike" dirty="0">
                          <a:solidFill>
                            <a:srgbClr val="000000"/>
                          </a:solidFill>
                          <a:effectLst/>
                          <a:latin typeface="+mn-lt"/>
                        </a:rPr>
                        <a:t> £ 22,003.00</a:t>
                      </a:r>
                    </a:p>
                  </a:txBody>
                  <a:tcPr marL="9525" marR="9525" marT="9525" marB="0" anchor="ctr"/>
                </a:tc>
                <a:extLst>
                  <a:ext uri="{0D108BD9-81ED-4DB2-BD59-A6C34878D82A}">
                    <a16:rowId xmlns:a16="http://schemas.microsoft.com/office/drawing/2014/main" val="10005"/>
                  </a:ext>
                </a:extLst>
              </a:tr>
              <a:tr h="370840">
                <a:tc>
                  <a:txBody>
                    <a:bodyPr/>
                    <a:lstStyle/>
                    <a:p>
                      <a:pPr algn="l" fontAlgn="ctr"/>
                      <a:r>
                        <a:rPr lang="en-GB" sz="1800" b="1" i="0" u="none" strike="noStrike" dirty="0">
                          <a:solidFill>
                            <a:srgbClr val="000000"/>
                          </a:solidFill>
                          <a:effectLst/>
                          <a:latin typeface="+mn-lt"/>
                        </a:rPr>
                        <a:t>Grants &amp; Other Activities  </a:t>
                      </a:r>
                    </a:p>
                  </a:txBody>
                  <a:tcPr marL="9525" marR="9525" marT="9525" marB="0" anchor="ctr"/>
                </a:tc>
                <a:tc>
                  <a:txBody>
                    <a:bodyPr/>
                    <a:lstStyle/>
                    <a:p>
                      <a:pPr algn="r" fontAlgn="ctr"/>
                      <a:r>
                        <a:rPr lang="en-GB" sz="1800" b="0" i="0" u="none" strike="noStrike" dirty="0">
                          <a:solidFill>
                            <a:srgbClr val="000000"/>
                          </a:solidFill>
                          <a:effectLst/>
                          <a:latin typeface="+mn-lt"/>
                        </a:rPr>
                        <a:t> £    2433.00 </a:t>
                      </a:r>
                    </a:p>
                  </a:txBody>
                  <a:tcPr marL="9525" marR="9525" marT="9525" marB="0" anchor="ctr"/>
                </a:tc>
                <a:tc>
                  <a:txBody>
                    <a:bodyPr/>
                    <a:lstStyle/>
                    <a:p>
                      <a:pPr algn="l" fontAlgn="ctr"/>
                      <a:r>
                        <a:rPr lang="en-GB" sz="1800" b="1" i="0" u="none" strike="noStrike" dirty="0">
                          <a:solidFill>
                            <a:srgbClr val="000000"/>
                          </a:solidFill>
                          <a:effectLst/>
                          <a:latin typeface="+mn-lt"/>
                        </a:rPr>
                        <a:t>  Administration </a:t>
                      </a:r>
                    </a:p>
                  </a:txBody>
                  <a:tcPr marL="9525" marR="9525" marT="9525" marB="0" anchor="ctr"/>
                </a:tc>
                <a:tc>
                  <a:txBody>
                    <a:bodyPr/>
                    <a:lstStyle/>
                    <a:p>
                      <a:pPr algn="r" fontAlgn="ctr"/>
                      <a:r>
                        <a:rPr lang="en-GB" sz="1800" b="0" i="0" u="none" strike="noStrike" dirty="0">
                          <a:solidFill>
                            <a:srgbClr val="000000"/>
                          </a:solidFill>
                          <a:effectLst/>
                          <a:latin typeface="+mn-lt"/>
                        </a:rPr>
                        <a:t> £36,374.00</a:t>
                      </a:r>
                    </a:p>
                  </a:txBody>
                  <a:tcPr marL="9525" marR="9525" marT="9525" marB="0" anchor="ctr"/>
                </a:tc>
                <a:extLst>
                  <a:ext uri="{0D108BD9-81ED-4DB2-BD59-A6C34878D82A}">
                    <a16:rowId xmlns:a16="http://schemas.microsoft.com/office/drawing/2014/main" val="10006"/>
                  </a:ext>
                </a:extLst>
              </a:tr>
              <a:tr h="370840">
                <a:tc>
                  <a:txBody>
                    <a:bodyPr/>
                    <a:lstStyle/>
                    <a:p>
                      <a:pPr algn="l" fontAlgn="ctr"/>
                      <a:r>
                        <a:rPr lang="en-GB" sz="1800" b="1" i="0" u="none" strike="noStrike" dirty="0">
                          <a:solidFill>
                            <a:srgbClr val="000000"/>
                          </a:solidFill>
                          <a:effectLst/>
                          <a:latin typeface="+mn-lt"/>
                        </a:rPr>
                        <a:t>Street Lighting </a:t>
                      </a:r>
                    </a:p>
                  </a:txBody>
                  <a:tcPr marL="9525" marR="9525" marT="9525" marB="0" anchor="ctr"/>
                </a:tc>
                <a:tc>
                  <a:txBody>
                    <a:bodyPr/>
                    <a:lstStyle/>
                    <a:p>
                      <a:pPr algn="r" fontAlgn="ctr"/>
                      <a:r>
                        <a:rPr lang="en-GB" sz="1800" b="0" i="0" u="none" strike="noStrike" dirty="0">
                          <a:solidFill>
                            <a:srgbClr val="000000"/>
                          </a:solidFill>
                          <a:effectLst/>
                          <a:latin typeface="+mn-lt"/>
                        </a:rPr>
                        <a:t> £    3906.00 </a:t>
                      </a:r>
                    </a:p>
                  </a:txBody>
                  <a:tcPr marL="9525" marR="9525" marT="9525" marB="0" anchor="ctr"/>
                </a:tc>
                <a:tc>
                  <a:txBody>
                    <a:bodyPr/>
                    <a:lstStyle/>
                    <a:p>
                      <a:pPr algn="l" fontAlgn="ctr"/>
                      <a:r>
                        <a:rPr lang="en-GB" sz="1800" b="1" i="0" u="none" strike="noStrike" dirty="0">
                          <a:solidFill>
                            <a:srgbClr val="000000"/>
                          </a:solidFill>
                          <a:effectLst/>
                          <a:latin typeface="+mn-lt"/>
                        </a:rPr>
                        <a:t>  </a:t>
                      </a:r>
                      <a:r>
                        <a:rPr lang="en-GB" sz="1800" b="1" i="0" u="none" strike="noStrike" dirty="0" err="1">
                          <a:solidFill>
                            <a:srgbClr val="000000"/>
                          </a:solidFill>
                          <a:effectLst/>
                          <a:latin typeface="+mn-lt"/>
                        </a:rPr>
                        <a:t>Neighbourh’d</a:t>
                      </a:r>
                      <a:r>
                        <a:rPr lang="en-GB" sz="1800" b="1" i="0" u="none" strike="noStrike" dirty="0">
                          <a:solidFill>
                            <a:srgbClr val="000000"/>
                          </a:solidFill>
                          <a:effectLst/>
                          <a:latin typeface="+mn-lt"/>
                        </a:rPr>
                        <a:t>  Plan </a:t>
                      </a:r>
                    </a:p>
                  </a:txBody>
                  <a:tcPr marL="9525" marR="9525" marT="9525" marB="0" anchor="ctr"/>
                </a:tc>
                <a:tc>
                  <a:txBody>
                    <a:bodyPr/>
                    <a:lstStyle/>
                    <a:p>
                      <a:pPr algn="r" fontAlgn="ctr"/>
                      <a:r>
                        <a:rPr lang="en-GB" sz="1800" b="0" i="0" u="none" strike="noStrike" dirty="0">
                          <a:solidFill>
                            <a:srgbClr val="000000"/>
                          </a:solidFill>
                          <a:effectLst/>
                          <a:latin typeface="+mn-lt"/>
                        </a:rPr>
                        <a:t> £ 2,500.00</a:t>
                      </a:r>
                    </a:p>
                  </a:txBody>
                  <a:tcPr marL="9525" marR="9525" marT="9525" marB="0" anchor="ctr"/>
                </a:tc>
                <a:extLst>
                  <a:ext uri="{0D108BD9-81ED-4DB2-BD59-A6C34878D82A}">
                    <a16:rowId xmlns:a16="http://schemas.microsoft.com/office/drawing/2014/main" val="10007"/>
                  </a:ext>
                </a:extLst>
              </a:tr>
              <a:tr h="370840">
                <a:tc>
                  <a:txBody>
                    <a:bodyPr/>
                    <a:lstStyle/>
                    <a:p>
                      <a:pPr algn="l" fontAlgn="ctr"/>
                      <a:r>
                        <a:rPr lang="en-GB" sz="1800" b="1" i="0" u="none" strike="noStrike" dirty="0">
                          <a:solidFill>
                            <a:srgbClr val="000000"/>
                          </a:solidFill>
                          <a:effectLst/>
                          <a:latin typeface="+mn-lt"/>
                        </a:rPr>
                        <a:t>Play Area/Public spaces</a:t>
                      </a:r>
                    </a:p>
                  </a:txBody>
                  <a:tcPr marL="9525" marR="9525" marT="9525" marB="0" anchor="ctr"/>
                </a:tc>
                <a:tc>
                  <a:txBody>
                    <a:bodyPr/>
                    <a:lstStyle/>
                    <a:p>
                      <a:pPr algn="r" fontAlgn="ctr"/>
                      <a:r>
                        <a:rPr lang="en-GB" sz="1800" b="0" i="0" u="none" strike="noStrike" dirty="0">
                          <a:solidFill>
                            <a:srgbClr val="000000"/>
                          </a:solidFill>
                          <a:effectLst/>
                          <a:latin typeface="+mn-lt"/>
                        </a:rPr>
                        <a:t> £    13,132.00 </a:t>
                      </a:r>
                    </a:p>
                  </a:txBody>
                  <a:tcPr marL="9525" marR="9525" marT="9525" marB="0" anchor="ctr"/>
                </a:tc>
                <a:tc>
                  <a:txBody>
                    <a:bodyPr/>
                    <a:lstStyle/>
                    <a:p>
                      <a:pPr algn="l" fontAlgn="ctr"/>
                      <a:r>
                        <a:rPr lang="en-GB" sz="1800" b="1" i="0" u="none" strike="noStrike" dirty="0">
                          <a:solidFill>
                            <a:srgbClr val="000000"/>
                          </a:solidFill>
                          <a:effectLst/>
                          <a:latin typeface="+mn-lt"/>
                        </a:rPr>
                        <a:t>  Staff Expenditure</a:t>
                      </a:r>
                    </a:p>
                  </a:txBody>
                  <a:tcPr marL="9525" marR="9525" marT="9525" marB="0" anchor="ctr"/>
                </a:tc>
                <a:tc>
                  <a:txBody>
                    <a:bodyPr/>
                    <a:lstStyle/>
                    <a:p>
                      <a:pPr algn="r" fontAlgn="ctr"/>
                      <a:r>
                        <a:rPr lang="en-GB" sz="1800" b="0" i="0" u="none" strike="noStrike" dirty="0">
                          <a:solidFill>
                            <a:srgbClr val="000000"/>
                          </a:solidFill>
                          <a:effectLst/>
                          <a:latin typeface="+mn-lt"/>
                        </a:rPr>
                        <a:t> £ 15,619.00</a:t>
                      </a:r>
                    </a:p>
                  </a:txBody>
                  <a:tcPr marL="9525" marR="9525" marT="9525" marB="0" anchor="ctr"/>
                </a:tc>
                <a:extLst>
                  <a:ext uri="{0D108BD9-81ED-4DB2-BD59-A6C34878D82A}">
                    <a16:rowId xmlns:a16="http://schemas.microsoft.com/office/drawing/2014/main" val="10008"/>
                  </a:ext>
                </a:extLst>
              </a:tr>
              <a:tr h="370840">
                <a:tc>
                  <a:txBody>
                    <a:bodyPr/>
                    <a:lstStyle/>
                    <a:p>
                      <a:endParaRPr lang="en-GB" b="1" dirty="0">
                        <a:solidFill>
                          <a:schemeClr val="bg1"/>
                        </a:solidFill>
                        <a:latin typeface="+mn-lt"/>
                      </a:endParaRPr>
                    </a:p>
                  </a:txBody>
                  <a:tcPr>
                    <a:solidFill>
                      <a:srgbClr val="0070C0"/>
                    </a:solidFill>
                  </a:tcPr>
                </a:tc>
                <a:tc>
                  <a:txBody>
                    <a:bodyPr/>
                    <a:lstStyle/>
                    <a:p>
                      <a:endParaRPr lang="en-GB" b="1" dirty="0">
                        <a:solidFill>
                          <a:schemeClr val="bg1"/>
                        </a:solidFill>
                        <a:latin typeface="+mn-lt"/>
                      </a:endParaRPr>
                    </a:p>
                  </a:txBody>
                  <a:tcPr>
                    <a:solidFill>
                      <a:srgbClr val="0070C0"/>
                    </a:solidFill>
                  </a:tcPr>
                </a:tc>
                <a:tc>
                  <a:txBody>
                    <a:bodyPr/>
                    <a:lstStyle/>
                    <a:p>
                      <a:r>
                        <a:rPr lang="en-GB" b="1" dirty="0">
                          <a:solidFill>
                            <a:schemeClr val="bg1"/>
                          </a:solidFill>
                          <a:latin typeface="+mn-lt"/>
                        </a:rPr>
                        <a:t>  Total Spend</a:t>
                      </a:r>
                    </a:p>
                  </a:txBody>
                  <a:tcPr>
                    <a:solidFill>
                      <a:srgbClr val="0070C0"/>
                    </a:solidFill>
                  </a:tcPr>
                </a:tc>
                <a:tc>
                  <a:txBody>
                    <a:bodyPr/>
                    <a:lstStyle/>
                    <a:p>
                      <a:pPr algn="r"/>
                      <a:r>
                        <a:rPr lang="en-GB" sz="1800" b="1">
                          <a:solidFill>
                            <a:schemeClr val="bg1"/>
                          </a:solidFill>
                          <a:latin typeface="+mn-lt"/>
                        </a:rPr>
                        <a:t>£110887.00</a:t>
                      </a:r>
                      <a:endParaRPr lang="en-GB" sz="1800" b="1" dirty="0">
                        <a:solidFill>
                          <a:schemeClr val="bg1"/>
                        </a:solidFill>
                        <a:latin typeface="+mn-lt"/>
                      </a:endParaRPr>
                    </a:p>
                  </a:txBody>
                  <a:tcPr>
                    <a:solidFill>
                      <a:srgbClr val="0070C0"/>
                    </a:solidFill>
                  </a:tcPr>
                </a:tc>
                <a:extLst>
                  <a:ext uri="{0D108BD9-81ED-4DB2-BD59-A6C34878D82A}">
                    <a16:rowId xmlns:a16="http://schemas.microsoft.com/office/drawing/2014/main" val="10009"/>
                  </a:ext>
                </a:extLst>
              </a:tr>
            </a:tbl>
          </a:graphicData>
        </a:graphic>
      </p:graphicFrame>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13</a:t>
            </a:fld>
            <a:endParaRPr lang="en-GB"/>
          </a:p>
        </p:txBody>
      </p:sp>
    </p:spTree>
    <p:extLst>
      <p:ext uri="{BB962C8B-B14F-4D97-AF65-F5344CB8AC3E}">
        <p14:creationId xmlns:p14="http://schemas.microsoft.com/office/powerpoint/2010/main" val="211738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b="1" dirty="0">
                <a:solidFill>
                  <a:srgbClr val="00B050"/>
                </a:solidFill>
              </a:rPr>
              <a:t>Thank-</a:t>
            </a:r>
            <a:r>
              <a:rPr lang="en-GB" b="1" dirty="0" err="1">
                <a:solidFill>
                  <a:srgbClr val="00B050"/>
                </a:solidFill>
              </a:rPr>
              <a:t>You’s</a:t>
            </a:r>
            <a:r>
              <a:rPr lang="en-GB" b="1" dirty="0">
                <a:solidFill>
                  <a:srgbClr val="00B050"/>
                </a:solidFill>
              </a:rPr>
              <a:t> go to</a:t>
            </a:r>
          </a:p>
        </p:txBody>
      </p:sp>
      <p:sp>
        <p:nvSpPr>
          <p:cNvPr id="3" name="Content Placeholder 2"/>
          <p:cNvSpPr>
            <a:spLocks noGrp="1"/>
          </p:cNvSpPr>
          <p:nvPr>
            <p:ph idx="1"/>
          </p:nvPr>
        </p:nvSpPr>
        <p:spPr>
          <a:xfrm>
            <a:off x="395536" y="1124744"/>
            <a:ext cx="8229600" cy="5040560"/>
          </a:xfrm>
        </p:spPr>
        <p:txBody>
          <a:bodyPr>
            <a:noAutofit/>
          </a:bodyPr>
          <a:lstStyle/>
          <a:p>
            <a:r>
              <a:rPr lang="en-GB" sz="2300" dirty="0">
                <a:solidFill>
                  <a:srgbClr val="0070C0"/>
                </a:solidFill>
              </a:rPr>
              <a:t>All the parish councillors who volunteer their time</a:t>
            </a:r>
          </a:p>
          <a:p>
            <a:r>
              <a:rPr lang="en-GB" sz="2300" dirty="0">
                <a:solidFill>
                  <a:srgbClr val="0070C0"/>
                </a:solidFill>
              </a:rPr>
              <a:t>The Neighbourhood Plan Committee who have put in significant hours to get us to this point</a:t>
            </a:r>
          </a:p>
          <a:p>
            <a:r>
              <a:rPr lang="en-GB" sz="2300" dirty="0">
                <a:solidFill>
                  <a:srgbClr val="0070C0"/>
                </a:solidFill>
              </a:rPr>
              <a:t>Our Tithe Barn Warden</a:t>
            </a:r>
          </a:p>
          <a:p>
            <a:r>
              <a:rPr lang="en-GB" sz="2300" dirty="0">
                <a:solidFill>
                  <a:srgbClr val="0070C0"/>
                </a:solidFill>
              </a:rPr>
              <a:t>Our village caretakers Mike Herbert Ltd</a:t>
            </a:r>
          </a:p>
          <a:p>
            <a:r>
              <a:rPr lang="en-GB" sz="2300" dirty="0">
                <a:solidFill>
                  <a:srgbClr val="0070C0"/>
                </a:solidFill>
              </a:rPr>
              <a:t>And all the organisations in the village who put so much time and effort in to benefit the community:-</a:t>
            </a:r>
          </a:p>
          <a:p>
            <a:pPr lvl="1"/>
            <a:r>
              <a:rPr lang="en-GB" sz="1900" dirty="0">
                <a:solidFill>
                  <a:srgbClr val="0070C0"/>
                </a:solidFill>
              </a:rPr>
              <a:t>Primary School, All Saints Church, The Community Shop, The Millennium Green, The Reading Room, Brownies, Bumble Bees charity.</a:t>
            </a:r>
          </a:p>
        </p:txBody>
      </p:sp>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14</a:t>
            </a:fld>
            <a:endParaRPr lang="en-GB"/>
          </a:p>
        </p:txBody>
      </p:sp>
    </p:spTree>
    <p:extLst>
      <p:ext uri="{BB962C8B-B14F-4D97-AF65-F5344CB8AC3E}">
        <p14:creationId xmlns:p14="http://schemas.microsoft.com/office/powerpoint/2010/main" val="749902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564904"/>
            <a:ext cx="8229600" cy="1143000"/>
          </a:xfrm>
        </p:spPr>
        <p:txBody>
          <a:bodyPr/>
          <a:lstStyle/>
          <a:p>
            <a:r>
              <a:rPr lang="en-GB" b="1" dirty="0">
                <a:solidFill>
                  <a:srgbClr val="0070C0"/>
                </a:solidFill>
              </a:rPr>
              <a:t>Questions under #6 </a:t>
            </a:r>
          </a:p>
        </p:txBody>
      </p:sp>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15</a:t>
            </a:fld>
            <a:endParaRPr lang="en-GB"/>
          </a:p>
        </p:txBody>
      </p:sp>
    </p:spTree>
    <p:extLst>
      <p:ext uri="{BB962C8B-B14F-4D97-AF65-F5344CB8AC3E}">
        <p14:creationId xmlns:p14="http://schemas.microsoft.com/office/powerpoint/2010/main" val="3862565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a:bodyPr>
          <a:lstStyle/>
          <a:p>
            <a:r>
              <a:rPr lang="en-GB" dirty="0">
                <a:solidFill>
                  <a:srgbClr val="0070C0"/>
                </a:solidFill>
                <a:latin typeface="Comic Sans MS" panose="030F0702030302020204" pitchFamily="66" charset="0"/>
              </a:rPr>
              <a:t>Sproughton Parish Council</a:t>
            </a:r>
          </a:p>
        </p:txBody>
      </p:sp>
      <p:sp>
        <p:nvSpPr>
          <p:cNvPr id="3" name="Content Placeholder 2"/>
          <p:cNvSpPr>
            <a:spLocks noGrp="1"/>
          </p:cNvSpPr>
          <p:nvPr>
            <p:ph idx="1"/>
          </p:nvPr>
        </p:nvSpPr>
        <p:spPr>
          <a:xfrm>
            <a:off x="467544" y="1268760"/>
            <a:ext cx="8229600" cy="4525963"/>
          </a:xfrm>
        </p:spPr>
        <p:txBody>
          <a:bodyPr>
            <a:normAutofit fontScale="92500" lnSpcReduction="20000"/>
          </a:bodyPr>
          <a:lstStyle/>
          <a:p>
            <a:pPr marL="0" indent="0">
              <a:buNone/>
            </a:pPr>
            <a:r>
              <a:rPr lang="en-GB" dirty="0">
                <a:latin typeface="Comic Sans MS" panose="030F0702030302020204" pitchFamily="66" charset="0"/>
              </a:rPr>
              <a:t>                      </a:t>
            </a:r>
            <a:r>
              <a:rPr lang="en-GB" b="1" u="sng" dirty="0">
                <a:latin typeface="Comic Sans MS" panose="030F0702030302020204" pitchFamily="66" charset="0"/>
              </a:rPr>
              <a:t>Our Councillors</a:t>
            </a:r>
          </a:p>
          <a:p>
            <a:pPr lvl="1"/>
            <a:r>
              <a:rPr lang="en-GB" dirty="0">
                <a:latin typeface="Comic Sans MS" panose="030F0702030302020204" pitchFamily="66" charset="0"/>
              </a:rPr>
              <a:t>Jennifer King (Chair), Sharon Maxwell (Vice Chair), Simon Curl, Helen Davies, Peter Powell, Charlie Barber, Rhona Jermyn, Alain Rosenberg and John Pateman-Gee.</a:t>
            </a:r>
          </a:p>
          <a:p>
            <a:pPr marL="457200" lvl="1" indent="0">
              <a:buNone/>
            </a:pPr>
            <a:r>
              <a:rPr lang="en-GB" sz="3200" b="1" dirty="0">
                <a:latin typeface="Comic Sans MS" panose="030F0702030302020204" pitchFamily="66" charset="0"/>
              </a:rPr>
              <a:t>              </a:t>
            </a:r>
            <a:r>
              <a:rPr lang="en-GB" sz="3200" b="1" u="sng" dirty="0">
                <a:latin typeface="Comic Sans MS" panose="030F0702030302020204" pitchFamily="66" charset="0"/>
              </a:rPr>
              <a:t>Our Clerk</a:t>
            </a:r>
            <a:r>
              <a:rPr lang="en-GB" b="1" u="sng" dirty="0">
                <a:latin typeface="Comic Sans MS" panose="030F0702030302020204" pitchFamily="66" charset="0"/>
              </a:rPr>
              <a:t> </a:t>
            </a:r>
          </a:p>
          <a:p>
            <a:pPr marL="457200" lvl="1" indent="0">
              <a:buNone/>
            </a:pPr>
            <a:r>
              <a:rPr lang="en-GB" dirty="0">
                <a:latin typeface="Comic Sans MS" panose="030F0702030302020204" pitchFamily="66" charset="0"/>
              </a:rPr>
              <a:t>     Kirsty Webber can be contacted at </a:t>
            </a:r>
          </a:p>
          <a:p>
            <a:pPr marL="457200" lvl="1" indent="0" algn="ctr">
              <a:buNone/>
            </a:pPr>
            <a:r>
              <a:rPr lang="en-GB" dirty="0">
                <a:latin typeface="Comic Sans MS" panose="030F0702030302020204" pitchFamily="66" charset="0"/>
                <a:hlinkClick r:id="rId2"/>
              </a:rPr>
              <a:t>clerk@sproughton-pc.gov.uk</a:t>
            </a:r>
            <a:endParaRPr lang="en-GB" dirty="0">
              <a:latin typeface="Comic Sans MS" panose="030F0702030302020204" pitchFamily="66" charset="0"/>
            </a:endParaRPr>
          </a:p>
          <a:p>
            <a:pPr marL="457200" lvl="1" indent="0" algn="ctr">
              <a:buNone/>
            </a:pPr>
            <a:endParaRPr lang="en-GB" dirty="0">
              <a:latin typeface="Comic Sans MS" panose="030F0702030302020204" pitchFamily="66" charset="0"/>
            </a:endParaRPr>
          </a:p>
          <a:p>
            <a:pPr marL="457200" lvl="1" indent="0" algn="ctr">
              <a:buNone/>
            </a:pPr>
            <a:r>
              <a:rPr lang="en-GB" dirty="0">
                <a:latin typeface="Comic Sans MS" panose="030F0702030302020204" pitchFamily="66" charset="0"/>
              </a:rPr>
              <a:t>07538 311567, </a:t>
            </a:r>
          </a:p>
          <a:p>
            <a:pPr marL="457200" lvl="1" indent="0" algn="ctr">
              <a:buNone/>
            </a:pPr>
            <a:r>
              <a:rPr lang="en-GB" dirty="0">
                <a:latin typeface="Comic Sans MS" panose="030F0702030302020204" pitchFamily="66" charset="0"/>
              </a:rPr>
              <a:t>Tithe Barn, Lower Street, Sproughton IP8 3AA</a:t>
            </a:r>
          </a:p>
        </p:txBody>
      </p:sp>
      <p:sp>
        <p:nvSpPr>
          <p:cNvPr id="4" name="Slide Number Placeholder 3"/>
          <p:cNvSpPr>
            <a:spLocks noGrp="1"/>
          </p:cNvSpPr>
          <p:nvPr>
            <p:ph type="sldNum" sz="quarter" idx="12"/>
          </p:nvPr>
        </p:nvSpPr>
        <p:spPr/>
        <p:txBody>
          <a:bodyPr/>
          <a:lstStyle/>
          <a:p>
            <a:fld id="{42B2F702-3473-43BA-A2FE-9E686C1BED80}" type="slidenum">
              <a:rPr lang="en-GB" smtClean="0"/>
              <a:pPr/>
              <a:t>2</a:t>
            </a:fld>
            <a:endParaRPr lang="en-GB"/>
          </a:p>
        </p:txBody>
      </p:sp>
      <p:sp>
        <p:nvSpPr>
          <p:cNvPr id="5" name="Footer Placeholder 4"/>
          <p:cNvSpPr>
            <a:spLocks noGrp="1"/>
          </p:cNvSpPr>
          <p:nvPr>
            <p:ph type="ftr" sz="quarter" idx="11"/>
          </p:nvPr>
        </p:nvSpPr>
        <p:spPr/>
        <p:txBody>
          <a:bodyPr/>
          <a:lstStyle/>
          <a:p>
            <a:r>
              <a:rPr lang="en-GB"/>
              <a:t>Slide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a:solidFill>
                  <a:srgbClr val="0070C0"/>
                </a:solidFill>
              </a:rPr>
              <a:t>Our Committees</a:t>
            </a:r>
          </a:p>
        </p:txBody>
      </p:sp>
      <p:sp>
        <p:nvSpPr>
          <p:cNvPr id="4" name="Slide Number Placeholder 3"/>
          <p:cNvSpPr>
            <a:spLocks noGrp="1"/>
          </p:cNvSpPr>
          <p:nvPr>
            <p:ph type="sldNum" sz="quarter" idx="12"/>
          </p:nvPr>
        </p:nvSpPr>
        <p:spPr/>
        <p:txBody>
          <a:bodyPr/>
          <a:lstStyle/>
          <a:p>
            <a:fld id="{42B2F702-3473-43BA-A2FE-9E686C1BED80}" type="slidenum">
              <a:rPr lang="en-GB" smtClean="0"/>
              <a:pPr/>
              <a:t>3</a:t>
            </a:fld>
            <a:endParaRPr lang="en-GB"/>
          </a:p>
        </p:txBody>
      </p:sp>
      <p:sp>
        <p:nvSpPr>
          <p:cNvPr id="5" name="Footer Placeholder 4"/>
          <p:cNvSpPr>
            <a:spLocks noGrp="1"/>
          </p:cNvSpPr>
          <p:nvPr>
            <p:ph type="ftr" sz="quarter" idx="11"/>
          </p:nvPr>
        </p:nvSpPr>
        <p:spPr/>
        <p:txBody>
          <a:bodyPr/>
          <a:lstStyle/>
          <a:p>
            <a:r>
              <a:rPr lang="en-GB"/>
              <a:t>Slide </a:t>
            </a:r>
          </a:p>
        </p:txBody>
      </p:sp>
      <p:sp>
        <p:nvSpPr>
          <p:cNvPr id="9" name="Rectangle 8"/>
          <p:cNvSpPr/>
          <p:nvPr/>
        </p:nvSpPr>
        <p:spPr>
          <a:xfrm>
            <a:off x="583113" y="2813963"/>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Sproughton PC</a:t>
            </a:r>
          </a:p>
        </p:txBody>
      </p:sp>
      <p:sp>
        <p:nvSpPr>
          <p:cNvPr id="10" name="Rectangle 9"/>
          <p:cNvSpPr/>
          <p:nvPr/>
        </p:nvSpPr>
        <p:spPr>
          <a:xfrm>
            <a:off x="5762325" y="1297663"/>
            <a:ext cx="175217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Neighbourhood Plan Committee</a:t>
            </a:r>
          </a:p>
        </p:txBody>
      </p:sp>
      <p:sp>
        <p:nvSpPr>
          <p:cNvPr id="11" name="Rectangle 10"/>
          <p:cNvSpPr/>
          <p:nvPr/>
        </p:nvSpPr>
        <p:spPr>
          <a:xfrm>
            <a:off x="5796136" y="2806080"/>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Burial Committee</a:t>
            </a:r>
          </a:p>
        </p:txBody>
      </p:sp>
      <p:sp>
        <p:nvSpPr>
          <p:cNvPr id="12" name="Rectangle 11"/>
          <p:cNvSpPr/>
          <p:nvPr/>
        </p:nvSpPr>
        <p:spPr>
          <a:xfrm>
            <a:off x="3089169" y="4287340"/>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HR Committee</a:t>
            </a:r>
          </a:p>
        </p:txBody>
      </p:sp>
      <p:sp>
        <p:nvSpPr>
          <p:cNvPr id="13" name="Rectangle 12"/>
          <p:cNvSpPr/>
          <p:nvPr/>
        </p:nvSpPr>
        <p:spPr>
          <a:xfrm>
            <a:off x="3089169" y="2806080"/>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Finance Committee</a:t>
            </a:r>
          </a:p>
        </p:txBody>
      </p:sp>
      <p:sp>
        <p:nvSpPr>
          <p:cNvPr id="14" name="Rectangle 13"/>
          <p:cNvSpPr/>
          <p:nvPr/>
        </p:nvSpPr>
        <p:spPr>
          <a:xfrm>
            <a:off x="3089169" y="1297663"/>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Planning Committee</a:t>
            </a:r>
          </a:p>
        </p:txBody>
      </p:sp>
      <p:sp>
        <p:nvSpPr>
          <p:cNvPr id="15" name="Rectangle 14"/>
          <p:cNvSpPr/>
          <p:nvPr/>
        </p:nvSpPr>
        <p:spPr>
          <a:xfrm>
            <a:off x="5808013" y="4287340"/>
            <a:ext cx="17064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Beer Festival Committee</a:t>
            </a:r>
          </a:p>
        </p:txBody>
      </p:sp>
      <p:cxnSp>
        <p:nvCxnSpPr>
          <p:cNvPr id="20" name="Elbow Connector 19"/>
          <p:cNvCxnSpPr>
            <a:stCxn id="9" idx="3"/>
            <a:endCxn id="14" idx="1"/>
          </p:cNvCxnSpPr>
          <p:nvPr/>
        </p:nvCxnSpPr>
        <p:spPr>
          <a:xfrm flipV="1">
            <a:off x="2289601" y="1754863"/>
            <a:ext cx="799568" cy="15163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Elbow Connector 21"/>
          <p:cNvCxnSpPr>
            <a:stCxn id="9" idx="3"/>
            <a:endCxn id="12" idx="1"/>
          </p:cNvCxnSpPr>
          <p:nvPr/>
        </p:nvCxnSpPr>
        <p:spPr>
          <a:xfrm>
            <a:off x="2289601" y="3271163"/>
            <a:ext cx="799568" cy="1473377"/>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9" idx="3"/>
            <a:endCxn id="13" idx="1"/>
          </p:cNvCxnSpPr>
          <p:nvPr/>
        </p:nvCxnSpPr>
        <p:spPr>
          <a:xfrm flipV="1">
            <a:off x="2289601" y="3263280"/>
            <a:ext cx="799568" cy="78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Elbow Connector 27"/>
          <p:cNvCxnSpPr>
            <a:endCxn id="10" idx="1"/>
          </p:cNvCxnSpPr>
          <p:nvPr/>
        </p:nvCxnSpPr>
        <p:spPr>
          <a:xfrm>
            <a:off x="4795657" y="1754863"/>
            <a:ext cx="966668" cy="127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Elbow Connector 34"/>
          <p:cNvCxnSpPr>
            <a:stCxn id="9" idx="3"/>
            <a:endCxn id="11" idx="2"/>
          </p:cNvCxnSpPr>
          <p:nvPr/>
        </p:nvCxnSpPr>
        <p:spPr>
          <a:xfrm>
            <a:off x="2289601" y="3271163"/>
            <a:ext cx="4359779" cy="449317"/>
          </a:xfrm>
          <a:prstGeom prst="bentConnector4">
            <a:avLst>
              <a:gd name="adj1" fmla="val 9478"/>
              <a:gd name="adj2" fmla="val 150877"/>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Elbow Connector 38"/>
          <p:cNvCxnSpPr>
            <a:stCxn id="9" idx="3"/>
            <a:endCxn id="15" idx="2"/>
          </p:cNvCxnSpPr>
          <p:nvPr/>
        </p:nvCxnSpPr>
        <p:spPr>
          <a:xfrm>
            <a:off x="2289601" y="3271163"/>
            <a:ext cx="4371656" cy="1930577"/>
          </a:xfrm>
          <a:prstGeom prst="bentConnector4">
            <a:avLst>
              <a:gd name="adj1" fmla="val 9227"/>
              <a:gd name="adj2" fmla="val 11184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r>
              <a:rPr lang="en-GB" dirty="0">
                <a:solidFill>
                  <a:srgbClr val="0070C0"/>
                </a:solidFill>
                <a:latin typeface="Comic Sans MS" panose="030F0702030302020204" pitchFamily="66" charset="0"/>
              </a:rPr>
              <a:t>The Past Year – Committees</a:t>
            </a:r>
          </a:p>
        </p:txBody>
      </p:sp>
      <p:sp>
        <p:nvSpPr>
          <p:cNvPr id="5" name="Slide Number Placeholder 4"/>
          <p:cNvSpPr>
            <a:spLocks noGrp="1"/>
          </p:cNvSpPr>
          <p:nvPr>
            <p:ph type="sldNum" sz="quarter" idx="12"/>
          </p:nvPr>
        </p:nvSpPr>
        <p:spPr/>
        <p:txBody>
          <a:bodyPr/>
          <a:lstStyle/>
          <a:p>
            <a:fld id="{42B2F702-3473-43BA-A2FE-9E686C1BED80}" type="slidenum">
              <a:rPr lang="en-GB" smtClean="0"/>
              <a:pPr/>
              <a:t>4</a:t>
            </a:fld>
            <a:endParaRPr lang="en-GB"/>
          </a:p>
        </p:txBody>
      </p:sp>
      <p:sp>
        <p:nvSpPr>
          <p:cNvPr id="6" name="Footer Placeholder 5"/>
          <p:cNvSpPr>
            <a:spLocks noGrp="1"/>
          </p:cNvSpPr>
          <p:nvPr>
            <p:ph type="ftr" sz="quarter" idx="11"/>
          </p:nvPr>
        </p:nvSpPr>
        <p:spPr/>
        <p:txBody>
          <a:bodyPr/>
          <a:lstStyle/>
          <a:p>
            <a:r>
              <a:rPr lang="en-GB"/>
              <a:t>Slide </a:t>
            </a:r>
          </a:p>
        </p:txBody>
      </p:sp>
      <p:sp>
        <p:nvSpPr>
          <p:cNvPr id="7" name="Content Placeholder 2"/>
          <p:cNvSpPr>
            <a:spLocks noGrp="1"/>
          </p:cNvSpPr>
          <p:nvPr>
            <p:ph idx="1"/>
          </p:nvPr>
        </p:nvSpPr>
        <p:spPr>
          <a:xfrm>
            <a:off x="467544" y="764705"/>
            <a:ext cx="8229600" cy="5956770"/>
          </a:xfrm>
        </p:spPr>
        <p:txBody>
          <a:bodyPr>
            <a:noAutofit/>
          </a:bodyPr>
          <a:lstStyle/>
          <a:p>
            <a:pPr>
              <a:lnSpc>
                <a:spcPct val="110000"/>
              </a:lnSpc>
              <a:spcBef>
                <a:spcPts val="0"/>
              </a:spcBef>
            </a:pPr>
            <a:r>
              <a:rPr lang="en-GB" sz="1800" b="1" dirty="0">
                <a:latin typeface="Comic Sans MS" panose="030F0702030302020204" pitchFamily="66" charset="0"/>
              </a:rPr>
              <a:t>Sproughton Parish Council Committee</a:t>
            </a:r>
          </a:p>
          <a:p>
            <a:pPr lvl="1">
              <a:lnSpc>
                <a:spcPct val="110000"/>
              </a:lnSpc>
              <a:spcBef>
                <a:spcPts val="0"/>
              </a:spcBef>
            </a:pPr>
            <a:r>
              <a:rPr lang="en-GB" sz="1600" dirty="0">
                <a:latin typeface="Comic Sans MS" panose="030F0702030302020204" pitchFamily="66" charset="0"/>
              </a:rPr>
              <a:t>Met every month including the normal holiday month of August due to the volume of work</a:t>
            </a:r>
          </a:p>
          <a:p>
            <a:pPr>
              <a:lnSpc>
                <a:spcPct val="110000"/>
              </a:lnSpc>
              <a:spcBef>
                <a:spcPts val="0"/>
              </a:spcBef>
            </a:pPr>
            <a:r>
              <a:rPr lang="en-GB" sz="1800" b="1" dirty="0">
                <a:latin typeface="Comic Sans MS" panose="030F0702030302020204" pitchFamily="66" charset="0"/>
              </a:rPr>
              <a:t>Planning Committee</a:t>
            </a:r>
          </a:p>
          <a:p>
            <a:pPr lvl="1">
              <a:lnSpc>
                <a:spcPct val="110000"/>
              </a:lnSpc>
              <a:spcBef>
                <a:spcPts val="0"/>
              </a:spcBef>
            </a:pPr>
            <a:r>
              <a:rPr lang="en-GB" sz="1600" dirty="0">
                <a:latin typeface="Comic Sans MS" panose="030F0702030302020204" pitchFamily="66" charset="0"/>
              </a:rPr>
              <a:t>Met fortnightly, each month to consider 46 planning applications. There were many additional meetings.</a:t>
            </a:r>
          </a:p>
          <a:p>
            <a:pPr>
              <a:lnSpc>
                <a:spcPct val="110000"/>
              </a:lnSpc>
              <a:spcBef>
                <a:spcPts val="0"/>
              </a:spcBef>
            </a:pPr>
            <a:r>
              <a:rPr lang="en-GB" sz="1800" b="1" dirty="0">
                <a:latin typeface="Comic Sans MS" panose="030F0702030302020204" pitchFamily="66" charset="0"/>
              </a:rPr>
              <a:t>Finance  Committee</a:t>
            </a:r>
          </a:p>
          <a:p>
            <a:pPr lvl="1">
              <a:lnSpc>
                <a:spcPct val="110000"/>
              </a:lnSpc>
              <a:spcBef>
                <a:spcPts val="0"/>
              </a:spcBef>
            </a:pPr>
            <a:r>
              <a:rPr lang="en-GB" sz="1600" dirty="0">
                <a:latin typeface="Comic Sans MS" panose="030F0702030302020204" pitchFamily="66" charset="0"/>
              </a:rPr>
              <a:t>Met two times to consider financial matters such as budgets, precept &amp; annual audit. </a:t>
            </a:r>
          </a:p>
          <a:p>
            <a:pPr>
              <a:lnSpc>
                <a:spcPct val="110000"/>
              </a:lnSpc>
              <a:spcBef>
                <a:spcPts val="0"/>
              </a:spcBef>
            </a:pPr>
            <a:r>
              <a:rPr lang="en-GB" sz="1800" b="1" dirty="0">
                <a:latin typeface="Comic Sans MS" panose="030F0702030302020204" pitchFamily="66" charset="0"/>
              </a:rPr>
              <a:t>HR Committee- </a:t>
            </a:r>
            <a:r>
              <a:rPr lang="en-GB" sz="1600" dirty="0">
                <a:latin typeface="Comic Sans MS" panose="030F0702030302020204" pitchFamily="66" charset="0"/>
              </a:rPr>
              <a:t>Have not met this year.</a:t>
            </a:r>
          </a:p>
          <a:p>
            <a:pPr>
              <a:lnSpc>
                <a:spcPct val="110000"/>
              </a:lnSpc>
              <a:spcBef>
                <a:spcPts val="0"/>
              </a:spcBef>
            </a:pPr>
            <a:r>
              <a:rPr lang="en-GB" sz="1800" b="1" dirty="0">
                <a:latin typeface="Comic Sans MS" panose="030F0702030302020204" pitchFamily="66" charset="0"/>
              </a:rPr>
              <a:t>Burial Committee</a:t>
            </a:r>
          </a:p>
          <a:p>
            <a:pPr lvl="1">
              <a:lnSpc>
                <a:spcPct val="110000"/>
              </a:lnSpc>
              <a:spcBef>
                <a:spcPts val="0"/>
              </a:spcBef>
            </a:pPr>
            <a:r>
              <a:rPr lang="en-GB" sz="1600" dirty="0">
                <a:latin typeface="Comic Sans MS" panose="030F0702030302020204" pitchFamily="66" charset="0"/>
              </a:rPr>
              <a:t>Have not met this year</a:t>
            </a:r>
          </a:p>
          <a:p>
            <a:pPr>
              <a:lnSpc>
                <a:spcPct val="110000"/>
              </a:lnSpc>
              <a:spcBef>
                <a:spcPts val="0"/>
              </a:spcBef>
            </a:pPr>
            <a:r>
              <a:rPr lang="en-GB" sz="1800" b="1" dirty="0">
                <a:latin typeface="Comic Sans MS" panose="030F0702030302020204" pitchFamily="66" charset="0"/>
              </a:rPr>
              <a:t>Neighbourhood Planning Committee</a:t>
            </a:r>
          </a:p>
          <a:p>
            <a:pPr marL="457200" lvl="1" indent="0">
              <a:lnSpc>
                <a:spcPct val="110000"/>
              </a:lnSpc>
              <a:spcBef>
                <a:spcPts val="0"/>
              </a:spcBef>
              <a:buNone/>
            </a:pPr>
            <a:r>
              <a:rPr lang="en-GB" sz="1600" dirty="0">
                <a:latin typeface="Comic Sans MS" panose="030F0702030302020204" pitchFamily="66" charset="0"/>
              </a:rPr>
              <a:t>Formed early 2020. </a:t>
            </a:r>
          </a:p>
          <a:p>
            <a:pPr marL="457200" lvl="1" indent="0">
              <a:lnSpc>
                <a:spcPct val="110000"/>
              </a:lnSpc>
              <a:spcBef>
                <a:spcPts val="0"/>
              </a:spcBef>
              <a:buNone/>
            </a:pPr>
            <a:endParaRPr lang="en-GB" sz="1600" b="1" dirty="0">
              <a:latin typeface="Comic Sans MS" panose="030F0702030302020204" pitchFamily="66" charset="0"/>
            </a:endParaRPr>
          </a:p>
          <a:p>
            <a:pPr marL="457200" lvl="1" indent="0">
              <a:lnSpc>
                <a:spcPct val="110000"/>
              </a:lnSpc>
              <a:spcBef>
                <a:spcPts val="0"/>
              </a:spcBef>
              <a:buNone/>
            </a:pPr>
            <a:r>
              <a:rPr lang="en-GB" sz="1800" b="1" dirty="0">
                <a:latin typeface="Comic Sans MS" panose="030F0702030302020204" pitchFamily="66" charset="0"/>
              </a:rPr>
              <a:t>Beer Festival Committee</a:t>
            </a:r>
          </a:p>
          <a:p>
            <a:pPr lvl="1">
              <a:lnSpc>
                <a:spcPct val="110000"/>
              </a:lnSpc>
              <a:spcBef>
                <a:spcPts val="0"/>
              </a:spcBef>
            </a:pPr>
            <a:r>
              <a:rPr lang="en-GB" sz="1600" dirty="0">
                <a:latin typeface="Comic Sans MS" panose="030F0702030302020204" pitchFamily="66" charset="0"/>
              </a:rPr>
              <a:t>Has met to arrange the annual Beer Festival, which was held at the weekend.</a:t>
            </a:r>
          </a:p>
        </p:txBody>
      </p:sp>
    </p:spTree>
    <p:extLst>
      <p:ext uri="{BB962C8B-B14F-4D97-AF65-F5344CB8AC3E}">
        <p14:creationId xmlns:p14="http://schemas.microsoft.com/office/powerpoint/2010/main" val="553940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a:solidFill>
                  <a:srgbClr val="0070C0"/>
                </a:solidFill>
              </a:rPr>
              <a:t>Allotments</a:t>
            </a:r>
          </a:p>
        </p:txBody>
      </p:sp>
      <p:sp>
        <p:nvSpPr>
          <p:cNvPr id="3" name="Content Placeholder 2"/>
          <p:cNvSpPr>
            <a:spLocks noGrp="1"/>
          </p:cNvSpPr>
          <p:nvPr>
            <p:ph idx="1"/>
          </p:nvPr>
        </p:nvSpPr>
        <p:spPr>
          <a:xfrm>
            <a:off x="467544" y="1124744"/>
            <a:ext cx="8229600" cy="5040560"/>
          </a:xfrm>
        </p:spPr>
        <p:txBody>
          <a:bodyPr>
            <a:normAutofit/>
          </a:bodyPr>
          <a:lstStyle/>
          <a:p>
            <a:pPr>
              <a:lnSpc>
                <a:spcPct val="110000"/>
              </a:lnSpc>
              <a:spcBef>
                <a:spcPts val="0"/>
              </a:spcBef>
            </a:pPr>
            <a:r>
              <a:rPr lang="en-GB" dirty="0"/>
              <a:t>The Parish Council leases the allotments from the Felix Thornley Cobbold Trust and manages these on a day-to-day basis.</a:t>
            </a:r>
          </a:p>
          <a:p>
            <a:pPr>
              <a:lnSpc>
                <a:spcPct val="110000"/>
              </a:lnSpc>
              <a:spcBef>
                <a:spcPts val="0"/>
              </a:spcBef>
            </a:pPr>
            <a:r>
              <a:rPr lang="en-GB" dirty="0"/>
              <a:t>FTCT annual rent = £445.00</a:t>
            </a:r>
          </a:p>
          <a:p>
            <a:pPr>
              <a:lnSpc>
                <a:spcPct val="110000"/>
              </a:lnSpc>
              <a:spcBef>
                <a:spcPts val="0"/>
              </a:spcBef>
            </a:pPr>
            <a:r>
              <a:rPr lang="en-GB" dirty="0"/>
              <a:t>Rental income from plot holders = £846.50</a:t>
            </a:r>
          </a:p>
          <a:p>
            <a:pPr marL="0" indent="0">
              <a:lnSpc>
                <a:spcPct val="110000"/>
              </a:lnSpc>
              <a:spcBef>
                <a:spcPts val="0"/>
              </a:spcBef>
              <a:buNone/>
            </a:pPr>
            <a:r>
              <a:rPr lang="en-GB" dirty="0"/>
              <a:t>    payments are now in advance rather than  </a:t>
            </a:r>
          </a:p>
          <a:p>
            <a:pPr marL="0" indent="0">
              <a:lnSpc>
                <a:spcPct val="110000"/>
              </a:lnSpc>
              <a:spcBef>
                <a:spcPts val="0"/>
              </a:spcBef>
              <a:buNone/>
            </a:pPr>
            <a:r>
              <a:rPr lang="en-GB" dirty="0"/>
              <a:t>    arrears.</a:t>
            </a:r>
          </a:p>
          <a:p>
            <a:pPr>
              <a:lnSpc>
                <a:spcPct val="110000"/>
              </a:lnSpc>
              <a:spcBef>
                <a:spcPts val="0"/>
              </a:spcBef>
            </a:pPr>
            <a:r>
              <a:rPr lang="en-GB" dirty="0"/>
              <a:t>Water Rates = £617.46</a:t>
            </a:r>
          </a:p>
          <a:p>
            <a:pPr>
              <a:lnSpc>
                <a:spcPct val="110000"/>
              </a:lnSpc>
              <a:spcBef>
                <a:spcPts val="0"/>
              </a:spcBef>
            </a:pPr>
            <a:r>
              <a:rPr lang="en-GB" dirty="0"/>
              <a:t>There are currently 3 plots available.</a:t>
            </a:r>
          </a:p>
        </p:txBody>
      </p:sp>
      <p:sp>
        <p:nvSpPr>
          <p:cNvPr id="4" name="Slide Number Placeholder 3"/>
          <p:cNvSpPr>
            <a:spLocks noGrp="1"/>
          </p:cNvSpPr>
          <p:nvPr>
            <p:ph type="sldNum" sz="quarter" idx="12"/>
          </p:nvPr>
        </p:nvSpPr>
        <p:spPr/>
        <p:txBody>
          <a:bodyPr/>
          <a:lstStyle/>
          <a:p>
            <a:fld id="{42B2F702-3473-43BA-A2FE-9E686C1BED80}" type="slidenum">
              <a:rPr lang="en-GB" smtClean="0"/>
              <a:pPr/>
              <a:t>5</a:t>
            </a:fld>
            <a:endParaRPr lang="en-GB"/>
          </a:p>
        </p:txBody>
      </p:sp>
      <p:sp>
        <p:nvSpPr>
          <p:cNvPr id="5" name="Footer Placeholder 4"/>
          <p:cNvSpPr>
            <a:spLocks noGrp="1"/>
          </p:cNvSpPr>
          <p:nvPr>
            <p:ph type="ftr" sz="quarter" idx="11"/>
          </p:nvPr>
        </p:nvSpPr>
        <p:spPr/>
        <p:txBody>
          <a:bodyPr/>
          <a:lstStyle/>
          <a:p>
            <a:r>
              <a:rPr lang="en-GB" dirty="0"/>
              <a:t>Slide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836712"/>
          </a:xfrm>
        </p:spPr>
        <p:txBody>
          <a:bodyPr>
            <a:normAutofit/>
          </a:bodyPr>
          <a:lstStyle/>
          <a:p>
            <a:r>
              <a:rPr lang="en-GB" dirty="0">
                <a:solidFill>
                  <a:srgbClr val="0070C0"/>
                </a:solidFill>
              </a:rPr>
              <a:t>Burial Ground</a:t>
            </a:r>
          </a:p>
        </p:txBody>
      </p:sp>
      <p:sp>
        <p:nvSpPr>
          <p:cNvPr id="3" name="Content Placeholder 2"/>
          <p:cNvSpPr>
            <a:spLocks noGrp="1"/>
          </p:cNvSpPr>
          <p:nvPr>
            <p:ph idx="1"/>
          </p:nvPr>
        </p:nvSpPr>
        <p:spPr>
          <a:xfrm>
            <a:off x="467544" y="908720"/>
            <a:ext cx="8229600" cy="4968552"/>
          </a:xfrm>
        </p:spPr>
        <p:txBody>
          <a:bodyPr>
            <a:normAutofit lnSpcReduction="10000"/>
          </a:bodyPr>
          <a:lstStyle/>
          <a:p>
            <a:r>
              <a:rPr lang="en-GB" sz="3600" dirty="0"/>
              <a:t>Sproughton PC authorises burials and the erection of memorials.</a:t>
            </a:r>
          </a:p>
          <a:p>
            <a:r>
              <a:rPr lang="en-GB" sz="3600" dirty="0"/>
              <a:t>SPC is responsible for the management of the burial ground in Church Lane</a:t>
            </a:r>
          </a:p>
          <a:p>
            <a:r>
              <a:rPr lang="en-GB" sz="3600" dirty="0"/>
              <a:t>Regular maintenance takes place e.g. grass &amp; hedges cut, paths cleared &amp; swept and cleared. </a:t>
            </a:r>
          </a:p>
          <a:p>
            <a:r>
              <a:rPr lang="en-GB" sz="3600" dirty="0"/>
              <a:t>Sproughton PC has continues to consider expansion of the burial ground</a:t>
            </a:r>
            <a:endParaRPr lang="en-GB" sz="4400" dirty="0"/>
          </a:p>
        </p:txBody>
      </p:sp>
      <p:sp>
        <p:nvSpPr>
          <p:cNvPr id="4" name="Slide Number Placeholder 3"/>
          <p:cNvSpPr>
            <a:spLocks noGrp="1"/>
          </p:cNvSpPr>
          <p:nvPr>
            <p:ph type="sldNum" sz="quarter" idx="12"/>
          </p:nvPr>
        </p:nvSpPr>
        <p:spPr/>
        <p:txBody>
          <a:bodyPr/>
          <a:lstStyle/>
          <a:p>
            <a:fld id="{42B2F702-3473-43BA-A2FE-9E686C1BED80}" type="slidenum">
              <a:rPr lang="en-GB" smtClean="0"/>
              <a:pPr/>
              <a:t>6</a:t>
            </a:fld>
            <a:endParaRPr lang="en-GB"/>
          </a:p>
        </p:txBody>
      </p:sp>
      <p:sp>
        <p:nvSpPr>
          <p:cNvPr id="5" name="Footer Placeholder 4"/>
          <p:cNvSpPr>
            <a:spLocks noGrp="1"/>
          </p:cNvSpPr>
          <p:nvPr>
            <p:ph type="ftr" sz="quarter" idx="11"/>
          </p:nvPr>
        </p:nvSpPr>
        <p:spPr/>
        <p:txBody>
          <a:bodyPr/>
          <a:lstStyle/>
          <a:p>
            <a:r>
              <a:rPr lang="en-GB" dirty="0"/>
              <a:t>Slide </a:t>
            </a:r>
          </a:p>
        </p:txBody>
      </p:sp>
    </p:spTree>
    <p:extLst>
      <p:ext uri="{BB962C8B-B14F-4D97-AF65-F5344CB8AC3E}">
        <p14:creationId xmlns:p14="http://schemas.microsoft.com/office/powerpoint/2010/main" val="1261956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836712"/>
          </a:xfrm>
        </p:spPr>
        <p:txBody>
          <a:bodyPr>
            <a:normAutofit/>
          </a:bodyPr>
          <a:lstStyle/>
          <a:p>
            <a:r>
              <a:rPr lang="en-GB" dirty="0">
                <a:solidFill>
                  <a:srgbClr val="0070C0"/>
                </a:solidFill>
              </a:rPr>
              <a:t>Tithe Barn</a:t>
            </a:r>
          </a:p>
        </p:txBody>
      </p:sp>
      <p:sp>
        <p:nvSpPr>
          <p:cNvPr id="3" name="Content Placeholder 2"/>
          <p:cNvSpPr>
            <a:spLocks noGrp="1"/>
          </p:cNvSpPr>
          <p:nvPr>
            <p:ph idx="1"/>
          </p:nvPr>
        </p:nvSpPr>
        <p:spPr>
          <a:xfrm>
            <a:off x="467544" y="764704"/>
            <a:ext cx="8229600" cy="5400600"/>
          </a:xfrm>
        </p:spPr>
        <p:txBody>
          <a:bodyPr>
            <a:noAutofit/>
          </a:bodyPr>
          <a:lstStyle/>
          <a:p>
            <a:r>
              <a:rPr lang="en-GB" sz="2400" dirty="0"/>
              <a:t>Sproughton PC manages the use, maintenance &amp;  improvement of this important village resource. </a:t>
            </a:r>
          </a:p>
          <a:p>
            <a:r>
              <a:rPr lang="en-GB" sz="2400" dirty="0"/>
              <a:t>Our Tithe Barn warden is Sam Pateman-Gee who manages day to day use of the barn, hiring arrangements, ‘meets and greet’ hirers and overseas any  functions.  </a:t>
            </a:r>
          </a:p>
          <a:p>
            <a:r>
              <a:rPr lang="en-GB" sz="2400" dirty="0"/>
              <a:t>Mike &amp; Shirley Herbert are our Tithe Barn Caretakers who maintain the barn. </a:t>
            </a:r>
          </a:p>
          <a:p>
            <a:r>
              <a:rPr lang="en-GB" sz="2400" dirty="0"/>
              <a:t>Sproughton PC is the ‘Designated Premises Supervisor’ administering the requirements of the Premises Licence (change to previous arrangements). </a:t>
            </a:r>
          </a:p>
          <a:p>
            <a:pPr marL="0" indent="0">
              <a:buNone/>
            </a:pPr>
            <a:endParaRPr lang="en-GB" sz="2400" dirty="0"/>
          </a:p>
        </p:txBody>
      </p:sp>
      <p:sp>
        <p:nvSpPr>
          <p:cNvPr id="4" name="Slide Number Placeholder 3"/>
          <p:cNvSpPr>
            <a:spLocks noGrp="1"/>
          </p:cNvSpPr>
          <p:nvPr>
            <p:ph type="sldNum" sz="quarter" idx="12"/>
          </p:nvPr>
        </p:nvSpPr>
        <p:spPr/>
        <p:txBody>
          <a:bodyPr/>
          <a:lstStyle/>
          <a:p>
            <a:fld id="{42B2F702-3473-43BA-A2FE-9E686C1BED80}" type="slidenum">
              <a:rPr lang="en-GB" smtClean="0"/>
              <a:pPr/>
              <a:t>7</a:t>
            </a:fld>
            <a:endParaRPr lang="en-GB" dirty="0"/>
          </a:p>
        </p:txBody>
      </p:sp>
      <p:sp>
        <p:nvSpPr>
          <p:cNvPr id="5" name="Footer Placeholder 4"/>
          <p:cNvSpPr>
            <a:spLocks noGrp="1"/>
          </p:cNvSpPr>
          <p:nvPr>
            <p:ph type="ftr" sz="quarter" idx="11"/>
          </p:nvPr>
        </p:nvSpPr>
        <p:spPr/>
        <p:txBody>
          <a:bodyPr/>
          <a:lstStyle/>
          <a:p>
            <a:r>
              <a:rPr lang="en-GB" dirty="0"/>
              <a:t>Slide </a:t>
            </a:r>
          </a:p>
        </p:txBody>
      </p:sp>
    </p:spTree>
    <p:extLst>
      <p:ext uri="{BB962C8B-B14F-4D97-AF65-F5344CB8AC3E}">
        <p14:creationId xmlns:p14="http://schemas.microsoft.com/office/powerpoint/2010/main" val="2287449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41"/>
            <a:ext cx="8229600" cy="922114"/>
          </a:xfrm>
        </p:spPr>
        <p:txBody>
          <a:bodyPr>
            <a:normAutofit/>
          </a:bodyPr>
          <a:lstStyle/>
          <a:p>
            <a:r>
              <a:rPr lang="en-GB" dirty="0">
                <a:solidFill>
                  <a:srgbClr val="0070C0"/>
                </a:solidFill>
              </a:rPr>
              <a:t>Sproughton PC – Planning Work</a:t>
            </a:r>
          </a:p>
        </p:txBody>
      </p:sp>
      <p:sp>
        <p:nvSpPr>
          <p:cNvPr id="3" name="Content Placeholder 2"/>
          <p:cNvSpPr>
            <a:spLocks noGrp="1"/>
          </p:cNvSpPr>
          <p:nvPr>
            <p:ph idx="1"/>
          </p:nvPr>
        </p:nvSpPr>
        <p:spPr>
          <a:xfrm>
            <a:off x="467544" y="980728"/>
            <a:ext cx="8229600" cy="5184576"/>
          </a:xfrm>
        </p:spPr>
        <p:txBody>
          <a:bodyPr>
            <a:noAutofit/>
          </a:bodyPr>
          <a:lstStyle/>
          <a:p>
            <a:r>
              <a:rPr lang="en-GB" sz="2400" b="1" dirty="0"/>
              <a:t>Chantry Vale</a:t>
            </a:r>
          </a:p>
          <a:p>
            <a:r>
              <a:rPr lang="en-GB" sz="2400" b="1" dirty="0"/>
              <a:t>Sproughton Enterprise Park</a:t>
            </a:r>
          </a:p>
          <a:p>
            <a:pPr marL="0" indent="0">
              <a:buNone/>
            </a:pPr>
            <a:endParaRPr lang="en-GB" sz="2400" b="1" dirty="0"/>
          </a:p>
        </p:txBody>
      </p:sp>
      <p:sp>
        <p:nvSpPr>
          <p:cNvPr id="4" name="Footer Placeholder 3"/>
          <p:cNvSpPr>
            <a:spLocks noGrp="1"/>
          </p:cNvSpPr>
          <p:nvPr>
            <p:ph type="ftr" sz="quarter" idx="11"/>
          </p:nvPr>
        </p:nvSpPr>
        <p:spPr/>
        <p:txBody>
          <a:bodyPr/>
          <a:lstStyle/>
          <a:p>
            <a:r>
              <a:rPr lang="en-GB"/>
              <a:t>Slide </a:t>
            </a:r>
          </a:p>
        </p:txBody>
      </p:sp>
      <p:sp>
        <p:nvSpPr>
          <p:cNvPr id="5" name="Slide Number Placeholder 4"/>
          <p:cNvSpPr>
            <a:spLocks noGrp="1"/>
          </p:cNvSpPr>
          <p:nvPr>
            <p:ph type="sldNum" sz="quarter" idx="12"/>
          </p:nvPr>
        </p:nvSpPr>
        <p:spPr/>
        <p:txBody>
          <a:bodyPr/>
          <a:lstStyle/>
          <a:p>
            <a:fld id="{42B2F702-3473-43BA-A2FE-9E686C1BED80}" type="slidenum">
              <a:rPr lang="en-GB" smtClean="0"/>
              <a:pPr/>
              <a:t>8</a:t>
            </a:fld>
            <a:endParaRPr lang="en-GB"/>
          </a:p>
        </p:txBody>
      </p:sp>
    </p:spTree>
    <p:extLst>
      <p:ext uri="{BB962C8B-B14F-4D97-AF65-F5344CB8AC3E}">
        <p14:creationId xmlns:p14="http://schemas.microsoft.com/office/powerpoint/2010/main" val="1896096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1143000"/>
          </a:xfrm>
        </p:spPr>
        <p:txBody>
          <a:bodyPr>
            <a:normAutofit/>
          </a:bodyPr>
          <a:lstStyle/>
          <a:p>
            <a:r>
              <a:rPr lang="en-GB" dirty="0">
                <a:solidFill>
                  <a:srgbClr val="0070C0"/>
                </a:solidFill>
              </a:rPr>
              <a:t>Sproughton Neighbourhood Plan</a:t>
            </a:r>
          </a:p>
        </p:txBody>
      </p:sp>
      <p:sp>
        <p:nvSpPr>
          <p:cNvPr id="3" name="Content Placeholder 2"/>
          <p:cNvSpPr>
            <a:spLocks noGrp="1"/>
          </p:cNvSpPr>
          <p:nvPr>
            <p:ph idx="1"/>
          </p:nvPr>
        </p:nvSpPr>
        <p:spPr>
          <a:xfrm>
            <a:off x="467544" y="1196752"/>
            <a:ext cx="8229600" cy="4525963"/>
          </a:xfrm>
        </p:spPr>
        <p:txBody>
          <a:bodyPr>
            <a:normAutofit/>
          </a:bodyPr>
          <a:lstStyle/>
          <a:p>
            <a:pPr>
              <a:buNone/>
            </a:pPr>
            <a:r>
              <a:rPr lang="en-GB" sz="2200" dirty="0">
                <a:effectLst/>
                <a:latin typeface="Aptos" panose="020B0004020202020204" pitchFamily="34" charset="0"/>
              </a:rPr>
              <a:t>In December 2024, the Government introduced new housing requirements, increasing targets for Babergh and Mid Suffolk.</a:t>
            </a:r>
            <a:endParaRPr lang="en-GB" sz="2200" dirty="0">
              <a:effectLst/>
            </a:endParaRPr>
          </a:p>
          <a:p>
            <a:pPr>
              <a:buFont typeface="Arial" panose="020B0604020202020204" pitchFamily="34" charset="0"/>
              <a:buChar char="•"/>
            </a:pPr>
            <a:r>
              <a:rPr lang="en-GB" sz="2200" dirty="0">
                <a:effectLst/>
                <a:latin typeface="Aptos" panose="020B0004020202020204" pitchFamily="34" charset="0"/>
              </a:rPr>
              <a:t>New targets: </a:t>
            </a:r>
            <a:endParaRPr lang="en-GB" sz="2200" dirty="0"/>
          </a:p>
          <a:p>
            <a:pPr marL="742950" lvl="1" indent="-285750">
              <a:buFont typeface="Arial" panose="020B0604020202020204" pitchFamily="34" charset="0"/>
              <a:buChar char="•"/>
            </a:pPr>
            <a:r>
              <a:rPr lang="en-GB" sz="2200" dirty="0">
                <a:effectLst/>
                <a:latin typeface="Aptos" panose="020B0004020202020204" pitchFamily="34" charset="0"/>
              </a:rPr>
              <a:t>Babergh - 775 homes/year (up 86%)</a:t>
            </a:r>
            <a:endParaRPr lang="en-GB" sz="2200" dirty="0">
              <a:effectLst/>
            </a:endParaRPr>
          </a:p>
          <a:p>
            <a:pPr marL="742950" lvl="1" indent="-285750">
              <a:buFont typeface="Arial" panose="020B0604020202020204" pitchFamily="34" charset="0"/>
              <a:buChar char="•"/>
            </a:pPr>
            <a:r>
              <a:rPr lang="en-GB" sz="2200" dirty="0">
                <a:effectLst/>
                <a:latin typeface="Aptos" panose="020B0004020202020204" pitchFamily="34" charset="0"/>
              </a:rPr>
              <a:t>Mid Suffolk - 734 homes/year (up 37%).</a:t>
            </a:r>
            <a:endParaRPr lang="en-GB" sz="2200" dirty="0">
              <a:effectLst/>
            </a:endParaRPr>
          </a:p>
          <a:p>
            <a:pPr>
              <a:buNone/>
            </a:pPr>
            <a:r>
              <a:rPr lang="en-GB" sz="2200" dirty="0">
                <a:effectLst/>
                <a:latin typeface="Aptos" panose="020B0004020202020204" pitchFamily="34" charset="0"/>
              </a:rPr>
              <a:t>All councils must show a five-year housing land supply. The new requirements make this challenging, risking national policies overriding the Joint Local Plan (JLP).</a:t>
            </a:r>
            <a:endParaRPr lang="en-GB" sz="2200" dirty="0">
              <a:effectLst/>
            </a:endParaRPr>
          </a:p>
          <a:p>
            <a:pPr>
              <a:buNone/>
            </a:pPr>
            <a:r>
              <a:rPr lang="en-GB" sz="2200" dirty="0">
                <a:effectLst/>
                <a:latin typeface="Aptos" panose="020B0004020202020204" pitchFamily="34" charset="0"/>
              </a:rPr>
              <a:t>Therefore, there is to be a full review of the Joint Local Plan, by BDC and BMSDC.  This review is needed to address these higher housing requirements.</a:t>
            </a:r>
            <a:endParaRPr lang="en-GB" sz="2200" dirty="0">
              <a:effectLst/>
            </a:endParaRPr>
          </a:p>
          <a:p>
            <a:pPr marL="0" indent="0">
              <a:buNone/>
            </a:pPr>
            <a:endParaRPr lang="en-GB" dirty="0"/>
          </a:p>
        </p:txBody>
      </p:sp>
      <p:sp>
        <p:nvSpPr>
          <p:cNvPr id="4" name="Slide Number Placeholder 3"/>
          <p:cNvSpPr>
            <a:spLocks noGrp="1"/>
          </p:cNvSpPr>
          <p:nvPr>
            <p:ph type="sldNum" sz="quarter" idx="12"/>
          </p:nvPr>
        </p:nvSpPr>
        <p:spPr/>
        <p:txBody>
          <a:bodyPr/>
          <a:lstStyle/>
          <a:p>
            <a:fld id="{42B2F702-3473-43BA-A2FE-9E686C1BED80}" type="slidenum">
              <a:rPr lang="en-GB" smtClean="0"/>
              <a:pPr/>
              <a:t>9</a:t>
            </a:fld>
            <a:endParaRPr lang="en-GB"/>
          </a:p>
        </p:txBody>
      </p:sp>
      <p:sp>
        <p:nvSpPr>
          <p:cNvPr id="5" name="Footer Placeholder 4"/>
          <p:cNvSpPr>
            <a:spLocks noGrp="1"/>
          </p:cNvSpPr>
          <p:nvPr>
            <p:ph type="ftr" sz="quarter" idx="11"/>
          </p:nvPr>
        </p:nvSpPr>
        <p:spPr/>
        <p:txBody>
          <a:bodyPr/>
          <a:lstStyle/>
          <a:p>
            <a:r>
              <a:rPr lang="en-GB"/>
              <a:t>Slide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6937</TotalTime>
  <Words>902</Words>
  <Application>Microsoft Office PowerPoint</Application>
  <PresentationFormat>On-screen Show (4:3)</PresentationFormat>
  <Paragraphs>145</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Arial</vt:lpstr>
      <vt:lpstr>Calibri</vt:lpstr>
      <vt:lpstr>Comic Sans MS</vt:lpstr>
      <vt:lpstr>inherit</vt:lpstr>
      <vt:lpstr>Office Theme</vt:lpstr>
      <vt:lpstr>Sproughton Parish Council</vt:lpstr>
      <vt:lpstr>Sproughton Parish Council</vt:lpstr>
      <vt:lpstr>Our Committees</vt:lpstr>
      <vt:lpstr>The Past Year – Committees</vt:lpstr>
      <vt:lpstr>Allotments</vt:lpstr>
      <vt:lpstr>Burial Ground</vt:lpstr>
      <vt:lpstr>Tithe Barn</vt:lpstr>
      <vt:lpstr>Sproughton PC – Planning Work</vt:lpstr>
      <vt:lpstr>Sproughton Neighbourhood Plan</vt:lpstr>
      <vt:lpstr>SPROUGHTON NEIGHBOURHOOD PLAN CONT…..</vt:lpstr>
      <vt:lpstr>Events</vt:lpstr>
      <vt:lpstr>PLAYING FIELD</vt:lpstr>
      <vt:lpstr>Finances</vt:lpstr>
      <vt:lpstr>Thank-You’s go to</vt:lpstr>
      <vt:lpstr>Questions under #6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Sproughton Parish Council</dc:title>
  <dc:creator>Jon</dc:creator>
  <cp:lastModifiedBy>Sproughton Parish Council</cp:lastModifiedBy>
  <cp:revision>197</cp:revision>
  <cp:lastPrinted>2022-04-25T09:34:30Z</cp:lastPrinted>
  <dcterms:created xsi:type="dcterms:W3CDTF">2017-09-27T15:56:05Z</dcterms:created>
  <dcterms:modified xsi:type="dcterms:W3CDTF">2025-05-13T16:29:49Z</dcterms:modified>
</cp:coreProperties>
</file>